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5.jpg" ContentType="image/png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3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85" r:id="rId23"/>
    <p:sldId id="278" r:id="rId24"/>
    <p:sldId id="279" r:id="rId25"/>
    <p:sldId id="301" r:id="rId26"/>
    <p:sldId id="283" r:id="rId27"/>
    <p:sldId id="284" r:id="rId28"/>
    <p:sldId id="281" r:id="rId29"/>
    <p:sldId id="282" r:id="rId30"/>
    <p:sldId id="288" r:id="rId31"/>
    <p:sldId id="286" r:id="rId32"/>
    <p:sldId id="287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9" r:id="rId41"/>
    <p:sldId id="298" r:id="rId4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E1EA"/>
    <a:srgbClr val="FFFFFF"/>
    <a:srgbClr val="E8EAF0"/>
    <a:srgbClr val="D5D8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1" autoAdjust="0"/>
    <p:restoredTop sz="94660"/>
  </p:normalViewPr>
  <p:slideViewPr>
    <p:cSldViewPr>
      <p:cViewPr varScale="1">
        <p:scale>
          <a:sx n="107" d="100"/>
          <a:sy n="107" d="100"/>
        </p:scale>
        <p:origin x="-11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7B1474-AFD0-4251-8BAF-051B039CC8E6}" type="datetimeFigureOut">
              <a:rPr lang="pt-BR" smtClean="0"/>
              <a:pPr/>
              <a:t>10/02/2011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61984-9233-4BD2-9F0C-47E08111845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8702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61984-9233-4BD2-9F0C-47E081118452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61984-9233-4BD2-9F0C-47E081118452}" type="slidenum">
              <a:rPr lang="pt-BR" smtClean="0"/>
              <a:pPr/>
              <a:t>29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ângu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ângu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ângu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ângu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ângulo de cantos arredondado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ângulo de cantos arredondado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F83B4AC-209D-4E00-9B1D-0969101F6D89}" type="datetimeFigureOut">
              <a:rPr lang="pt-BR" smtClean="0"/>
              <a:pPr/>
              <a:t>10/02/2011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FA31EE8-1DB2-4E4C-8B22-913B198D6BB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B4AC-209D-4E00-9B1D-0969101F6D89}" type="datetimeFigureOut">
              <a:rPr lang="pt-BR" smtClean="0"/>
              <a:pPr/>
              <a:t>10/02/2011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1EE8-1DB2-4E4C-8B22-913B198D6BB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B4AC-209D-4E00-9B1D-0969101F6D89}" type="datetimeFigureOut">
              <a:rPr lang="pt-BR" smtClean="0"/>
              <a:pPr/>
              <a:t>10/02/2011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1EE8-1DB2-4E4C-8B22-913B198D6BB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B4AC-209D-4E00-9B1D-0969101F6D89}" type="datetimeFigureOut">
              <a:rPr lang="pt-BR" smtClean="0"/>
              <a:pPr/>
              <a:t>10/02/2011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1EE8-1DB2-4E4C-8B22-913B198D6BB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B4AC-209D-4E00-9B1D-0969101F6D89}" type="datetimeFigureOut">
              <a:rPr lang="pt-BR" smtClean="0"/>
              <a:pPr/>
              <a:t>10/02/2011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1EE8-1DB2-4E4C-8B22-913B198D6BB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B4AC-209D-4E00-9B1D-0969101F6D89}" type="datetimeFigureOut">
              <a:rPr lang="pt-BR" smtClean="0"/>
              <a:pPr/>
              <a:t>10/02/2011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1EE8-1DB2-4E4C-8B22-913B198D6BB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F83B4AC-209D-4E00-9B1D-0969101F6D89}" type="datetimeFigureOut">
              <a:rPr lang="pt-BR" smtClean="0"/>
              <a:pPr/>
              <a:t>10/02/2011</a:t>
            </a:fld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FA31EE8-1DB2-4E4C-8B22-913B198D6BB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F83B4AC-209D-4E00-9B1D-0969101F6D89}" type="datetimeFigureOut">
              <a:rPr lang="pt-BR" smtClean="0"/>
              <a:pPr/>
              <a:t>10/02/2011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FA31EE8-1DB2-4E4C-8B22-913B198D6BB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B4AC-209D-4E00-9B1D-0969101F6D89}" type="datetimeFigureOut">
              <a:rPr lang="pt-BR" smtClean="0"/>
              <a:pPr/>
              <a:t>10/02/2011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1EE8-1DB2-4E4C-8B22-913B198D6BB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B4AC-209D-4E00-9B1D-0969101F6D89}" type="datetimeFigureOut">
              <a:rPr lang="pt-BR" smtClean="0"/>
              <a:pPr/>
              <a:t>10/02/2011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1EE8-1DB2-4E4C-8B22-913B198D6BB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B4AC-209D-4E00-9B1D-0969101F6D89}" type="datetimeFigureOut">
              <a:rPr lang="pt-BR" smtClean="0"/>
              <a:pPr/>
              <a:t>10/02/2011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1EE8-1DB2-4E4C-8B22-913B198D6BB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ângu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ângu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ângulo de cantos arredondado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ângulo de cantos arredondado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ângu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ângu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ângu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ângu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ângu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F83B4AC-209D-4E00-9B1D-0969101F6D89}" type="datetimeFigureOut">
              <a:rPr lang="pt-BR" smtClean="0"/>
              <a:pPr/>
              <a:t>10/02/2011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FA31EE8-1DB2-4E4C-8B22-913B198D6BB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12" Type="http://schemas.openxmlformats.org/officeDocument/2006/relationships/image" Target="../media/image20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png"/><Relationship Id="rId4" Type="http://schemas.openxmlformats.org/officeDocument/2006/relationships/image" Target="../media/image25.jpg"/><Relationship Id="rId9" Type="http://schemas.openxmlformats.org/officeDocument/2006/relationships/image" Target="../media/image3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5720" y="-214338"/>
            <a:ext cx="8643998" cy="4286280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Cognição Social: </a:t>
            </a:r>
            <a:br>
              <a:rPr lang="pt-BR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Como Pensamos Sobre o Mundo</a:t>
            </a:r>
            <a:endParaRPr lang="pt-BR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40544" y="4572008"/>
            <a:ext cx="8389174" cy="1571636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t-BR" sz="2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Pontifícia Universidade Católica de Goiás</a:t>
            </a:r>
          </a:p>
          <a:p>
            <a:pPr algn="ctr">
              <a:lnSpc>
                <a:spcPct val="90000"/>
              </a:lnSpc>
            </a:pPr>
            <a:r>
              <a:rPr lang="pt-BR" sz="2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Psicologia Social II</a:t>
            </a:r>
          </a:p>
          <a:p>
            <a:pPr algn="ctr">
              <a:lnSpc>
                <a:spcPct val="90000"/>
              </a:lnSpc>
            </a:pPr>
            <a:r>
              <a:rPr lang="pt-BR" sz="2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Professora: Doutora Adriana Bernardes Pereira</a:t>
            </a:r>
          </a:p>
          <a:p>
            <a:pPr algn="ctr">
              <a:lnSpc>
                <a:spcPct val="90000"/>
              </a:lnSpc>
            </a:pPr>
            <a:r>
              <a:rPr lang="pt-BR" sz="2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Monitora: Alice de Alencar Arraes Canuto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744084"/>
            <a:ext cx="8715436" cy="1256156"/>
          </a:xfrm>
        </p:spPr>
        <p:txBody>
          <a:bodyPr>
            <a:normAutofit/>
          </a:bodyPr>
          <a:lstStyle/>
          <a:p>
            <a:pPr algn="ctr"/>
            <a:r>
              <a:rPr lang="pt-BR" sz="3800" dirty="0" smtClean="0">
                <a:solidFill>
                  <a:srgbClr val="DEE1EA"/>
                </a:solidFill>
                <a:latin typeface="Constantia" pitchFamily="18" charset="0"/>
              </a:rPr>
              <a:t>Determinantes Culturais </a:t>
            </a:r>
            <a:br>
              <a:rPr lang="pt-BR" sz="3800" dirty="0" smtClean="0">
                <a:solidFill>
                  <a:srgbClr val="DEE1EA"/>
                </a:solidFill>
                <a:latin typeface="Constantia" pitchFamily="18" charset="0"/>
              </a:rPr>
            </a:br>
            <a:r>
              <a:rPr lang="pt-BR" sz="3800" dirty="0" smtClean="0">
                <a:solidFill>
                  <a:srgbClr val="DEE1EA"/>
                </a:solidFill>
                <a:latin typeface="Constantia" pitchFamily="18" charset="0"/>
              </a:rPr>
              <a:t>dos Esquemas</a:t>
            </a:r>
            <a:endParaRPr lang="pt-BR" sz="3800" dirty="0">
              <a:solidFill>
                <a:srgbClr val="DEE1EA"/>
              </a:solidFill>
              <a:latin typeface="Constantia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168560"/>
            <a:ext cx="8329642" cy="831812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600" dirty="0" smtClean="0">
                <a:solidFill>
                  <a:srgbClr val="FFFFFF"/>
                </a:solidFill>
                <a:latin typeface="Constantia" pitchFamily="18" charset="0"/>
              </a:rPr>
              <a:t>Você já conheceu alguém de outra cultura e ficou espantado?</a:t>
            </a:r>
            <a:endParaRPr lang="pt-BR" sz="2600" dirty="0">
              <a:solidFill>
                <a:srgbClr val="FFFFFF"/>
              </a:solidFill>
              <a:latin typeface="Constantia" pitchFamily="18" charset="0"/>
            </a:endParaRPr>
          </a:p>
        </p:txBody>
      </p:sp>
      <p:pic>
        <p:nvPicPr>
          <p:cNvPr id="5122" name="Picture 2" descr="D:\Meus documentos\Minhas imagens\b47d119d307ec52ea5b3b6068a179a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3084588"/>
            <a:ext cx="2867038" cy="3559122"/>
          </a:xfrm>
          <a:prstGeom prst="rect">
            <a:avLst/>
          </a:prstGeom>
          <a:noFill/>
        </p:spPr>
      </p:pic>
      <p:pic>
        <p:nvPicPr>
          <p:cNvPr id="5123" name="Picture 3" descr="D:\Meus documentos\Minhas imagens\antig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352770"/>
            <a:ext cx="4041084" cy="2790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71472" y="2000240"/>
            <a:ext cx="3929090" cy="1857387"/>
          </a:xfrm>
        </p:spPr>
        <p:txBody>
          <a:bodyPr>
            <a:normAutofit/>
          </a:bodyPr>
          <a:lstStyle/>
          <a:p>
            <a:pPr algn="just"/>
            <a:r>
              <a:rPr lang="pt-BR" sz="2600" dirty="0" smtClean="0">
                <a:solidFill>
                  <a:srgbClr val="FFFFFF"/>
                </a:solidFill>
                <a:latin typeface="Constantia" pitchFamily="18" charset="0"/>
              </a:rPr>
              <a:t>Uma fonte importante de nossos esquemas é a cultura em que nos criamos</a:t>
            </a:r>
            <a:endParaRPr lang="pt-BR" sz="2600" dirty="0">
              <a:solidFill>
                <a:srgbClr val="FFFFFF"/>
              </a:solidFill>
              <a:latin typeface="Constantia" pitchFamily="18" charset="0"/>
            </a:endParaRPr>
          </a:p>
        </p:txBody>
      </p:sp>
      <p:pic>
        <p:nvPicPr>
          <p:cNvPr id="6146" name="Picture 2" descr="D:\Meus documentos\Minhas imagens\fulla_narrowweb__300x4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5404" y="1169698"/>
            <a:ext cx="3238496" cy="5259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pt-BR" sz="3800" dirty="0" smtClean="0">
                <a:solidFill>
                  <a:srgbClr val="DEE1EA"/>
                </a:solidFill>
                <a:latin typeface="Constantia" pitchFamily="18" charset="0"/>
              </a:rPr>
              <a:t>Os Esquemas podem </a:t>
            </a:r>
            <a:br>
              <a:rPr lang="pt-BR" sz="3800" dirty="0" smtClean="0">
                <a:solidFill>
                  <a:srgbClr val="DEE1EA"/>
                </a:solidFill>
                <a:latin typeface="Constantia" pitchFamily="18" charset="0"/>
              </a:rPr>
            </a:br>
            <a:r>
              <a:rPr lang="pt-BR" sz="3800" dirty="0" smtClean="0">
                <a:solidFill>
                  <a:srgbClr val="DEE1EA"/>
                </a:solidFill>
                <a:latin typeface="Constantia" pitchFamily="18" charset="0"/>
              </a:rPr>
              <a:t>Distorcer o que Vemos e Lembramos</a:t>
            </a:r>
            <a:endParaRPr lang="pt-BR" sz="3800" dirty="0">
              <a:solidFill>
                <a:srgbClr val="DEE1EA"/>
              </a:solidFill>
              <a:latin typeface="Constantia" pitchFamily="18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1"/>
          </p:nvPr>
        </p:nvSpPr>
        <p:spPr>
          <a:xfrm>
            <a:off x="500034" y="2500306"/>
            <a:ext cx="3643338" cy="4000528"/>
          </a:xfrm>
        </p:spPr>
        <p:txBody>
          <a:bodyPr>
            <a:normAutofit/>
          </a:bodyPr>
          <a:lstStyle/>
          <a:p>
            <a:pPr algn="just"/>
            <a:r>
              <a:rPr lang="pt-BR" sz="2600" dirty="0" smtClean="0">
                <a:solidFill>
                  <a:srgbClr val="FFFFFF"/>
                </a:solidFill>
                <a:latin typeface="Constantia" pitchFamily="18" charset="0"/>
              </a:rPr>
              <a:t>Às vezes, distorcemos as provas de tal modo que elas se tornam compatíveis com nossos esquemas</a:t>
            </a:r>
            <a:endParaRPr lang="pt-BR" sz="2600" dirty="0">
              <a:solidFill>
                <a:srgbClr val="FFFFFF"/>
              </a:solidFill>
              <a:latin typeface="Constantia" pitchFamily="18" charset="0"/>
            </a:endParaRPr>
          </a:p>
        </p:txBody>
      </p:sp>
      <p:pic>
        <p:nvPicPr>
          <p:cNvPr id="7170" name="Picture 2" descr="D:\Meus documentos\Minhas imagens\charges222amizadedeinternet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143116"/>
            <a:ext cx="3143256" cy="44505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1785950"/>
          </a:xfrm>
        </p:spPr>
        <p:txBody>
          <a:bodyPr>
            <a:normAutofit/>
          </a:bodyPr>
          <a:lstStyle/>
          <a:p>
            <a:pPr algn="just"/>
            <a:r>
              <a:rPr lang="pt-BR" sz="2600" dirty="0" smtClean="0">
                <a:solidFill>
                  <a:srgbClr val="FFFFFF"/>
                </a:solidFill>
                <a:latin typeface="Constantia" pitchFamily="18" charset="0"/>
              </a:rPr>
              <a:t>Algumas visões preconceituosas podem nos levar a abraçar alguma causa, e pensar que a maioria das outras pessoas também interpreta de modo incorreto a realidade</a:t>
            </a:r>
            <a:endParaRPr lang="pt-BR" sz="2600" dirty="0">
              <a:solidFill>
                <a:srgbClr val="FFFFFF"/>
              </a:solidFill>
              <a:latin typeface="Constantia" pitchFamily="18" charset="0"/>
            </a:endParaRPr>
          </a:p>
        </p:txBody>
      </p:sp>
      <p:pic>
        <p:nvPicPr>
          <p:cNvPr id="8194" name="Picture 2" descr="D:\Meus documentos\Minhas imagens\homos preconceito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5582" y="2643182"/>
            <a:ext cx="3762368" cy="38100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1357322"/>
          </a:xfrm>
        </p:spPr>
        <p:txBody>
          <a:bodyPr>
            <a:normAutofit/>
          </a:bodyPr>
          <a:lstStyle/>
          <a:p>
            <a:pPr algn="just"/>
            <a:r>
              <a:rPr lang="pt-BR" sz="2600" dirty="0" smtClean="0">
                <a:solidFill>
                  <a:srgbClr val="FFFFFF"/>
                </a:solidFill>
                <a:latin typeface="Constantia" pitchFamily="18" charset="0"/>
              </a:rPr>
              <a:t>Temos uma tendência a ver as coisas de uma maneira que confirme a nossa visão de mundo</a:t>
            </a:r>
            <a:endParaRPr lang="pt-BR" sz="2600" dirty="0">
              <a:solidFill>
                <a:srgbClr val="FFFFFF"/>
              </a:solidFill>
              <a:latin typeface="Constantia" pitchFamily="18" charset="0"/>
            </a:endParaRPr>
          </a:p>
        </p:txBody>
      </p:sp>
      <p:pic>
        <p:nvPicPr>
          <p:cNvPr id="9218" name="Picture 2" descr="D:\Meus documentos\Minhas imagens\globalizaçã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143116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429684" cy="1143008"/>
          </a:xfrm>
        </p:spPr>
        <p:txBody>
          <a:bodyPr>
            <a:normAutofit/>
          </a:bodyPr>
          <a:lstStyle/>
          <a:p>
            <a:pPr algn="ctr"/>
            <a:r>
              <a:rPr lang="pt-BR" sz="3800" dirty="0" smtClean="0">
                <a:solidFill>
                  <a:srgbClr val="DEE1EA"/>
                </a:solidFill>
                <a:latin typeface="Constantia" pitchFamily="18" charset="0"/>
              </a:rPr>
              <a:t>Efeito de Prioridade</a:t>
            </a:r>
            <a:endParaRPr lang="pt-BR" sz="3800" dirty="0">
              <a:solidFill>
                <a:srgbClr val="DEE1EA"/>
              </a:solidFill>
              <a:latin typeface="Constantia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1472" y="1571612"/>
            <a:ext cx="8115328" cy="507209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600" dirty="0" smtClean="0">
                <a:solidFill>
                  <a:srgbClr val="FFFFFF"/>
                </a:solidFill>
                <a:latin typeface="Constantia" pitchFamily="18" charset="0"/>
              </a:rPr>
              <a:t>Ao interpretarmos os fatos com nossos esquemas e expectativas, mesmo com pouco interesse, a primeira impressão que temos de outra pessoa influencia nossas impressões posteriores</a:t>
            </a:r>
          </a:p>
          <a:p>
            <a:pPr algn="just"/>
            <a:endParaRPr lang="pt-BR" sz="2600" dirty="0" smtClean="0">
              <a:solidFill>
                <a:srgbClr val="FFFFFF"/>
              </a:solidFill>
              <a:latin typeface="Constant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600" dirty="0" smtClean="0">
                <a:solidFill>
                  <a:srgbClr val="FFFFFF"/>
                </a:solidFill>
                <a:latin typeface="Constantia" pitchFamily="18" charset="0"/>
              </a:rPr>
              <a:t>O Efeito de Prioridade ocorre porque formamos esquemas baseados nas primeiras impressões que </a:t>
            </a:r>
            <a:r>
              <a:rPr lang="pt-BR" sz="2600" dirty="0" smtClean="0">
                <a:solidFill>
                  <a:srgbClr val="FFFFFF"/>
                </a:solidFill>
                <a:latin typeface="Constantia" pitchFamily="18" charset="0"/>
              </a:rPr>
              <a:t>recebemos – Efeito Halo</a:t>
            </a:r>
            <a:endParaRPr lang="pt-BR" sz="2600" dirty="0">
              <a:solidFill>
                <a:srgbClr val="FFFFFF"/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529770"/>
            <a:ext cx="8643998" cy="1256156"/>
          </a:xfrm>
        </p:spPr>
        <p:txBody>
          <a:bodyPr>
            <a:noAutofit/>
          </a:bodyPr>
          <a:lstStyle/>
          <a:p>
            <a:pPr algn="ctr"/>
            <a:r>
              <a:rPr lang="pt-BR" sz="3800" dirty="0" smtClean="0">
                <a:solidFill>
                  <a:srgbClr val="DEE1EA"/>
                </a:solidFill>
                <a:latin typeface="Constantia" pitchFamily="18" charset="0"/>
              </a:rPr>
              <a:t>Os Esquemas Podem Persistir</a:t>
            </a:r>
            <a:endParaRPr lang="pt-BR" sz="3800" dirty="0">
              <a:solidFill>
                <a:srgbClr val="DEE1EA"/>
              </a:solidFill>
              <a:latin typeface="Constantia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28638" y="1928802"/>
            <a:ext cx="3186106" cy="4429156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rgbClr val="FFFFFF"/>
                </a:solidFill>
                <a:latin typeface="Constantia" pitchFamily="18" charset="0"/>
              </a:rPr>
              <a:t>Devido à maneira como os esquemas funcionam, nossas crenças podem persistir até mesmo de forma irracional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6248" y="2513609"/>
            <a:ext cx="4171950" cy="32071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idx="1"/>
          </p:nvPr>
        </p:nvSpPr>
        <p:spPr>
          <a:xfrm>
            <a:off x="4283968" y="1052736"/>
            <a:ext cx="4214842" cy="5286413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200000"/>
              </a:lnSpc>
            </a:pPr>
            <a:r>
              <a:rPr lang="pt-BR" sz="2600" dirty="0" smtClean="0">
                <a:solidFill>
                  <a:srgbClr val="FFFFFF"/>
                </a:solidFill>
                <a:latin typeface="Constantia" pitchFamily="18" charset="0"/>
              </a:rPr>
              <a:t>E, mesmo depois de desacreditado em sua crença – descoberta que é falsa a prova em que se baseia</a:t>
            </a:r>
          </a:p>
          <a:p>
            <a:pPr algn="just"/>
            <a:endParaRPr lang="pt-BR" sz="2600" dirty="0" smtClean="0">
              <a:solidFill>
                <a:srgbClr val="FFFFFF"/>
              </a:solidFill>
              <a:latin typeface="Constantia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pt-BR" sz="2600" dirty="0" smtClean="0">
                <a:solidFill>
                  <a:srgbClr val="FFFFFF"/>
                </a:solidFill>
                <a:latin typeface="Constantia" pitchFamily="18" charset="0"/>
              </a:rPr>
              <a:t>Há uma persistência no que se acredita, nossos esquemas vão adquirindo uma “vida independente”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49" y="2492896"/>
            <a:ext cx="3240360" cy="2559884"/>
          </a:xfrm>
          <a:prstGeom prst="rect">
            <a:avLst/>
          </a:prstGeom>
        </p:spPr>
      </p:pic>
      <p:sp>
        <p:nvSpPr>
          <p:cNvPr id="3" name="Texto explicativo em forma de nuvem 2"/>
          <p:cNvSpPr/>
          <p:nvPr/>
        </p:nvSpPr>
        <p:spPr>
          <a:xfrm>
            <a:off x="1475656" y="1052736"/>
            <a:ext cx="2664296" cy="108012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Estou gorda, preciso </a:t>
            </a:r>
            <a:r>
              <a:rPr lang="pt-BR" dirty="0" err="1" smtClean="0"/>
              <a:t>emagreçer</a:t>
            </a:r>
            <a:r>
              <a:rPr lang="pt-BR" dirty="0" smtClean="0"/>
              <a:t>!</a:t>
            </a:r>
            <a:endParaRPr lang="pt-B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714356"/>
            <a:ext cx="8258204" cy="1357322"/>
          </a:xfrm>
        </p:spPr>
        <p:txBody>
          <a:bodyPr>
            <a:normAutofit/>
          </a:bodyPr>
          <a:lstStyle/>
          <a:p>
            <a:pPr algn="just"/>
            <a:r>
              <a:rPr lang="pt-BR" sz="2600" dirty="0" smtClean="0">
                <a:solidFill>
                  <a:srgbClr val="FFFFFF"/>
                </a:solidFill>
                <a:latin typeface="Constantia" pitchFamily="18" charset="0"/>
              </a:rPr>
              <a:t>Esse resultado é chamado de Efeito de Perseverança </a:t>
            </a:r>
            <a:r>
              <a:rPr lang="pt-BR" sz="2600" dirty="0" smtClean="0">
                <a:solidFill>
                  <a:schemeClr val="tx2"/>
                </a:solidFill>
                <a:latin typeface="Constantia" pitchFamily="18" charset="0"/>
              </a:rPr>
              <a:t>=&gt;</a:t>
            </a:r>
            <a:r>
              <a:rPr lang="pt-BR" sz="2600" dirty="0" smtClean="0">
                <a:solidFill>
                  <a:srgbClr val="FFFFFF"/>
                </a:solidFill>
                <a:latin typeface="Constantia" pitchFamily="18" charset="0"/>
              </a:rPr>
              <a:t> as crenças das pessoas persistem mesmo depois de a prova original ter sido desvalidada, desacreditada</a:t>
            </a:r>
            <a:endParaRPr lang="pt-BR" sz="2600" dirty="0">
              <a:solidFill>
                <a:srgbClr val="FFFFFF"/>
              </a:solidFill>
              <a:latin typeface="Constantia" pitchFamily="18" charset="0"/>
            </a:endParaRPr>
          </a:p>
        </p:txBody>
      </p:sp>
      <p:pic>
        <p:nvPicPr>
          <p:cNvPr id="11266" name="Picture 2" descr="D:\Meus documentos\Minhas imagens\charge2312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143116"/>
            <a:ext cx="3612804" cy="44577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500066"/>
            <a:ext cx="9215470" cy="1571612"/>
          </a:xfrm>
        </p:spPr>
        <p:txBody>
          <a:bodyPr>
            <a:normAutofit/>
          </a:bodyPr>
          <a:lstStyle/>
          <a:p>
            <a:pPr algn="ctr"/>
            <a:r>
              <a:rPr lang="pt-BR" sz="3800" dirty="0" smtClean="0">
                <a:solidFill>
                  <a:srgbClr val="DEE1EA"/>
                </a:solidFill>
                <a:latin typeface="Constantia" pitchFamily="18" charset="0"/>
              </a:rPr>
              <a:t>Tornando Realidade Nossos Esquemas: </a:t>
            </a:r>
            <a:br>
              <a:rPr lang="pt-BR" sz="3800" dirty="0" smtClean="0">
                <a:solidFill>
                  <a:srgbClr val="DEE1EA"/>
                </a:solidFill>
                <a:latin typeface="Constantia" pitchFamily="18" charset="0"/>
              </a:rPr>
            </a:br>
            <a:r>
              <a:rPr lang="pt-BR" sz="3800" dirty="0" smtClean="0">
                <a:solidFill>
                  <a:srgbClr val="DEE1EA"/>
                </a:solidFill>
                <a:latin typeface="Constantia" pitchFamily="18" charset="0"/>
              </a:rPr>
              <a:t>A Profecia Auto-Realizadora</a:t>
            </a:r>
            <a:endParaRPr lang="pt-BR" sz="3800" dirty="0">
              <a:solidFill>
                <a:srgbClr val="DEE1EA"/>
              </a:solidFill>
              <a:latin typeface="Constantia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00240"/>
            <a:ext cx="4330824" cy="4714884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60000"/>
              </a:lnSpc>
            </a:pPr>
            <a:r>
              <a:rPr lang="pt-BR" sz="2600" dirty="0" smtClean="0">
                <a:solidFill>
                  <a:srgbClr val="FFFFFF"/>
                </a:solidFill>
                <a:latin typeface="Constantia" pitchFamily="18" charset="0"/>
              </a:rPr>
              <a:t>Quando temos uma expectativa sobre o que a outra pessoa é, influenciamos a maneira como agimos em relação a ela</a:t>
            </a:r>
          </a:p>
          <a:p>
            <a:pPr algn="just"/>
            <a:endParaRPr lang="pt-BR" sz="2600" dirty="0" smtClean="0">
              <a:solidFill>
                <a:srgbClr val="FFFFFF"/>
              </a:solidFill>
              <a:latin typeface="Constant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600" dirty="0" smtClean="0">
                <a:solidFill>
                  <a:srgbClr val="FFFFFF"/>
                </a:solidFill>
                <a:latin typeface="Constantia" pitchFamily="18" charset="0"/>
              </a:rPr>
              <a:t>O que, por seu lado, faz com que essa pessoa se comporte de modo coerente com as nossas expectativas originais – fazendo com que elas se transformem em realidade</a:t>
            </a:r>
            <a:endParaRPr lang="pt-BR" sz="2600" dirty="0">
              <a:solidFill>
                <a:srgbClr val="FFFFFF"/>
              </a:solidFill>
              <a:latin typeface="Constantia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564904"/>
            <a:ext cx="2913112" cy="29131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143008"/>
          </a:xfrm>
        </p:spPr>
        <p:txBody>
          <a:bodyPr>
            <a:normAutofit/>
          </a:bodyPr>
          <a:lstStyle/>
          <a:p>
            <a:pPr algn="ctr"/>
            <a:r>
              <a:rPr lang="pt-BR" sz="3800" dirty="0" smtClean="0">
                <a:solidFill>
                  <a:srgbClr val="DEE1EA"/>
                </a:solidFill>
                <a:latin typeface="Constantia" pitchFamily="18" charset="0"/>
              </a:rPr>
              <a:t>Cognição Social</a:t>
            </a:r>
            <a:endParaRPr lang="pt-BR" sz="3800" dirty="0">
              <a:solidFill>
                <a:srgbClr val="DEE1EA"/>
              </a:solidFill>
              <a:latin typeface="Constantia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2000264"/>
          </a:xfrm>
        </p:spPr>
        <p:txBody>
          <a:bodyPr>
            <a:normAutofit/>
          </a:bodyPr>
          <a:lstStyle/>
          <a:p>
            <a:pPr algn="just"/>
            <a:r>
              <a:rPr lang="pt-BR" sz="2600" dirty="0" smtClean="0">
                <a:solidFill>
                  <a:srgbClr val="FFFFFF"/>
                </a:solidFill>
                <a:latin typeface="Constantia" pitchFamily="18" charset="0"/>
              </a:rPr>
              <a:t>Como pensamos de nós mesmos e do mundo social – como selecionamos, interpretamos, lembramos e usamos informações sociais para formar juízos e tomar decisões</a:t>
            </a:r>
          </a:p>
          <a:p>
            <a:pPr algn="just"/>
            <a:endParaRPr lang="pt-BR" sz="2800" dirty="0"/>
          </a:p>
        </p:txBody>
      </p:sp>
      <p:pic>
        <p:nvPicPr>
          <p:cNvPr id="1026" name="Picture 2" descr="D:\Meus documentos\Minhas imagens\adoçao g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429000"/>
            <a:ext cx="5076836" cy="2981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928670"/>
            <a:ext cx="8286808" cy="1285884"/>
          </a:xfrm>
        </p:spPr>
        <p:txBody>
          <a:bodyPr>
            <a:noAutofit/>
          </a:bodyPr>
          <a:lstStyle/>
          <a:p>
            <a:pPr algn="just"/>
            <a:r>
              <a:rPr lang="pt-BR" sz="2600" dirty="0" smtClean="0">
                <a:solidFill>
                  <a:srgbClr val="FFFFFF"/>
                </a:solidFill>
                <a:latin typeface="Constantia" pitchFamily="18" charset="0"/>
              </a:rPr>
              <a:t>Podem trazer conseqüências assustadoras</a:t>
            </a:r>
          </a:p>
          <a:p>
            <a:pPr algn="just"/>
            <a:r>
              <a:rPr lang="pt-BR" sz="2600" dirty="0" smtClean="0">
                <a:solidFill>
                  <a:srgbClr val="FFFFFF"/>
                </a:solidFill>
                <a:latin typeface="Constantia" pitchFamily="18" charset="0"/>
              </a:rPr>
              <a:t>A profecia pode ser a forma mais gratuita de erro</a:t>
            </a:r>
            <a:endParaRPr lang="pt-BR" sz="2600" dirty="0">
              <a:solidFill>
                <a:srgbClr val="FFFFFF"/>
              </a:solidFill>
              <a:latin typeface="Constantia" pitchFamily="18" charset="0"/>
            </a:endParaRPr>
          </a:p>
        </p:txBody>
      </p:sp>
      <p:pic>
        <p:nvPicPr>
          <p:cNvPr id="12290" name="Picture 2" descr="D:\Meus documentos\Minhas imagens\machismo32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285992"/>
            <a:ext cx="6000792" cy="4038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971600" y="908720"/>
            <a:ext cx="8229600" cy="1066800"/>
          </a:xfrm>
        </p:spPr>
        <p:txBody>
          <a:bodyPr/>
          <a:lstStyle/>
          <a:p>
            <a:r>
              <a:rPr lang="pt-BR" dirty="0">
                <a:solidFill>
                  <a:srgbClr val="DEE1EA"/>
                </a:solidFill>
                <a:latin typeface="Constantia" pitchFamily="18" charset="0"/>
              </a:rPr>
              <a:t>Estratégias e Atalhos Mentais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Estratégias e Atalhos Mentais tornam mais fáceis as decisões</a:t>
            </a:r>
          </a:p>
          <a:p>
            <a:r>
              <a:rPr lang="pt-BR" dirty="0" smtClean="0"/>
              <a:t>Nos permitem continuar com a nossa vida, sem transformá-los em possibilidades diferentes do que conhecemos</a:t>
            </a:r>
          </a:p>
          <a:p>
            <a:r>
              <a:rPr lang="pt-BR" dirty="0" smtClean="0"/>
              <a:t>Tais atalhos nem sempre nos levam às melhores decisões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857256"/>
          </a:xfrm>
        </p:spPr>
        <p:txBody>
          <a:bodyPr>
            <a:noAutofit/>
          </a:bodyPr>
          <a:lstStyle/>
          <a:p>
            <a:pPr algn="ctr"/>
            <a:r>
              <a:rPr lang="pt-BR" sz="3800" dirty="0" smtClean="0">
                <a:solidFill>
                  <a:srgbClr val="DEE1EA"/>
                </a:solidFill>
                <a:latin typeface="Constantia" pitchFamily="18" charset="0"/>
              </a:rPr>
              <a:t>Heurísticas nos Julgamentos e Decisões</a:t>
            </a:r>
            <a:endParaRPr lang="pt-BR" sz="3800" dirty="0">
              <a:solidFill>
                <a:srgbClr val="DEE1EA"/>
              </a:solidFill>
              <a:latin typeface="Constantia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500174"/>
            <a:ext cx="8329642" cy="1571636"/>
          </a:xfrm>
        </p:spPr>
        <p:txBody>
          <a:bodyPr>
            <a:normAutofit/>
          </a:bodyPr>
          <a:lstStyle/>
          <a:p>
            <a:pPr algn="just"/>
            <a:r>
              <a:rPr lang="pt-BR" sz="2600" dirty="0" smtClean="0">
                <a:solidFill>
                  <a:srgbClr val="FFFFFF"/>
                </a:solidFill>
                <a:latin typeface="Constantia" pitchFamily="18" charset="0"/>
              </a:rPr>
              <a:t>São regras gerais de influência utilizadas pelo decisor para simplificar seus julgamentos em tarefas decisórias de incerteza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02069"/>
            <a:ext cx="2520280" cy="3360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586" y="3072231"/>
            <a:ext cx="2550825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rredondar Retângulo em um Canto Diagonal 3"/>
          <p:cNvSpPr/>
          <p:nvPr/>
        </p:nvSpPr>
        <p:spPr>
          <a:xfrm>
            <a:off x="2771800" y="6093296"/>
            <a:ext cx="648072" cy="360040"/>
          </a:xfrm>
          <a:prstGeom prst="round2DiagRect">
            <a:avLst>
              <a:gd name="adj1" fmla="val 1666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Arredondar Retângulo em um Canto Diagonal 4"/>
          <p:cNvSpPr/>
          <p:nvPr/>
        </p:nvSpPr>
        <p:spPr>
          <a:xfrm>
            <a:off x="5986308" y="5772235"/>
            <a:ext cx="313883" cy="50405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1000132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DEE1EA"/>
                </a:solidFill>
                <a:latin typeface="Constantia" pitchFamily="18" charset="0"/>
              </a:rPr>
              <a:t>Heurística de Juízo</a:t>
            </a:r>
            <a:endParaRPr lang="pt-BR" dirty="0">
              <a:solidFill>
                <a:srgbClr val="DEE1EA"/>
              </a:solidFill>
              <a:latin typeface="Constantia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265004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sz="2800" dirty="0" smtClean="0">
                <a:solidFill>
                  <a:srgbClr val="FFFFFF"/>
                </a:solidFill>
                <a:latin typeface="Constantia" pitchFamily="18" charset="0"/>
              </a:rPr>
              <a:t>Refere-se aos atalhos mentais que usamos para formar juízo rápida e eficientemente</a:t>
            </a:r>
          </a:p>
          <a:p>
            <a:pPr algn="just"/>
            <a:endParaRPr lang="pt-BR" sz="2800" dirty="0" smtClean="0">
              <a:solidFill>
                <a:srgbClr val="FFFFFF"/>
              </a:solidFill>
              <a:latin typeface="Constantia" pitchFamily="18" charset="0"/>
            </a:endParaRPr>
          </a:p>
          <a:p>
            <a:pPr algn="just"/>
            <a:r>
              <a:rPr lang="pt-BR" sz="2800" dirty="0" smtClean="0">
                <a:solidFill>
                  <a:srgbClr val="FFFFFF"/>
                </a:solidFill>
                <a:latin typeface="Constantia" pitchFamily="18" charset="0"/>
              </a:rPr>
              <a:t>Mas ela não garante que faremos inferências precisas sobre o mundo</a:t>
            </a:r>
          </a:p>
          <a:p>
            <a:pPr algn="just"/>
            <a:endParaRPr lang="pt-BR" sz="2800" dirty="0" smtClean="0">
              <a:solidFill>
                <a:srgbClr val="FFFFFF"/>
              </a:solidFill>
              <a:latin typeface="Constantia" pitchFamily="18" charset="0"/>
            </a:endParaRPr>
          </a:p>
          <a:p>
            <a:pPr algn="just"/>
            <a:r>
              <a:rPr lang="pt-BR" sz="2800" dirty="0" smtClean="0">
                <a:solidFill>
                  <a:srgbClr val="FFFFFF"/>
                </a:solidFill>
                <a:latin typeface="Constantia" pitchFamily="18" charset="0"/>
              </a:rPr>
              <a:t>Apesar de ser altamente funcional, pode ser extremamente arriscada</a:t>
            </a:r>
          </a:p>
          <a:p>
            <a:pPr algn="just"/>
            <a:endParaRPr lang="pt-BR" sz="2800" dirty="0" smtClean="0">
              <a:solidFill>
                <a:srgbClr val="FFFFFF"/>
              </a:solidFill>
              <a:latin typeface="Constantia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31840" y="4169780"/>
            <a:ext cx="2348760" cy="10221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335509"/>
            <a:ext cx="1249521" cy="175776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68143" y="4330323"/>
            <a:ext cx="2664295" cy="220063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398" y="5324150"/>
            <a:ext cx="2139529" cy="142635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438" y="642918"/>
            <a:ext cx="9286908" cy="1000132"/>
          </a:xfrm>
        </p:spPr>
        <p:txBody>
          <a:bodyPr>
            <a:normAutofit/>
          </a:bodyPr>
          <a:lstStyle/>
          <a:p>
            <a:pPr algn="ctr"/>
            <a:r>
              <a:rPr lang="pt-BR" sz="3800" dirty="0" smtClean="0">
                <a:solidFill>
                  <a:srgbClr val="DEE1EA"/>
                </a:solidFill>
                <a:latin typeface="Constantia" pitchFamily="18" charset="0"/>
              </a:rPr>
              <a:t>Heurística da Disponibilidade</a:t>
            </a:r>
            <a:endParaRPr lang="pt-BR" sz="3800" dirty="0">
              <a:solidFill>
                <a:srgbClr val="DEE1EA"/>
              </a:solidFill>
              <a:latin typeface="Constantia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43050"/>
            <a:ext cx="8329642" cy="5072098"/>
          </a:xfrm>
        </p:spPr>
        <p:txBody>
          <a:bodyPr>
            <a:normAutofit/>
          </a:bodyPr>
          <a:lstStyle/>
          <a:p>
            <a:pPr algn="just"/>
            <a:r>
              <a:rPr lang="pt-BR" sz="2600" dirty="0" smtClean="0">
                <a:solidFill>
                  <a:srgbClr val="FFFFFF"/>
                </a:solidFill>
                <a:latin typeface="Constantia" pitchFamily="18" charset="0"/>
              </a:rPr>
              <a:t>Você nunca pensou muito sobre determinado assunto ou pessoa, mas se vê tendo que tomar uma posição e dar uma resposta para algo que até então nunca havia lhe ocorrido</a:t>
            </a:r>
          </a:p>
          <a:p>
            <a:pPr algn="just"/>
            <a:endParaRPr lang="pt-BR" sz="2600" dirty="0" smtClean="0">
              <a:solidFill>
                <a:srgbClr val="FFFFFF"/>
              </a:solidFill>
              <a:latin typeface="Constantia" pitchFamily="18" charset="0"/>
            </a:endParaRPr>
          </a:p>
          <a:p>
            <a:pPr algn="just"/>
            <a:r>
              <a:rPr lang="pt-BR" sz="2600" dirty="0" smtClean="0">
                <a:solidFill>
                  <a:srgbClr val="FFFFFF"/>
                </a:solidFill>
                <a:latin typeface="Constantia" pitchFamily="18" charset="0"/>
              </a:rPr>
              <a:t>Nessas situações, confiamos na facilidade com que os exemplos nos acorrem à mente</a:t>
            </a:r>
          </a:p>
          <a:p>
            <a:pPr algn="just"/>
            <a:endParaRPr lang="pt-BR" sz="2600" dirty="0" smtClean="0">
              <a:solidFill>
                <a:srgbClr val="FFFFFF"/>
              </a:solidFill>
              <a:latin typeface="Constantia" pitchFamily="18" charset="0"/>
            </a:endParaRPr>
          </a:p>
          <a:p>
            <a:pPr algn="just"/>
            <a:r>
              <a:rPr lang="pt-BR" sz="2600" dirty="0" smtClean="0">
                <a:solidFill>
                  <a:srgbClr val="FFFFFF"/>
                </a:solidFill>
                <a:latin typeface="Constantia" pitchFamily="18" charset="0"/>
              </a:rPr>
              <a:t>Isso é, há um embasamento  do seu juízo na facilidade com que se pode trazer alguma coisa à mente, de mais fácil acesso</a:t>
            </a:r>
            <a:endParaRPr lang="pt-BR" sz="2600" dirty="0">
              <a:solidFill>
                <a:srgbClr val="FFFFFF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810" y="2973601"/>
            <a:ext cx="1970855" cy="208143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804" y="2973601"/>
            <a:ext cx="1241546" cy="141122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5302096"/>
            <a:ext cx="1492334" cy="136396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41" y="4869160"/>
            <a:ext cx="1390033" cy="139003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675696"/>
            <a:ext cx="1195320" cy="181226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955" y="2883280"/>
            <a:ext cx="1976544" cy="15755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96" y="4611057"/>
            <a:ext cx="1556663" cy="20550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756976"/>
            <a:ext cx="1276489" cy="1742646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06" y="2829263"/>
            <a:ext cx="1950704" cy="1699899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89814"/>
            <a:ext cx="1584176" cy="1743247"/>
          </a:xfrm>
          <a:prstGeom prst="rect">
            <a:avLst/>
          </a:prstGeom>
        </p:spPr>
      </p:pic>
      <p:sp>
        <p:nvSpPr>
          <p:cNvPr id="14" name="Arredondar Retângulo em um Canto Diagonal 13"/>
          <p:cNvSpPr/>
          <p:nvPr/>
        </p:nvSpPr>
        <p:spPr>
          <a:xfrm>
            <a:off x="0" y="2636912"/>
            <a:ext cx="9144000" cy="410445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239" y="675696"/>
            <a:ext cx="1249521" cy="175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6540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pt-BR" sz="3800" dirty="0" smtClean="0">
                <a:solidFill>
                  <a:srgbClr val="DEE1EA"/>
                </a:solidFill>
                <a:latin typeface="Constantia" pitchFamily="18" charset="0"/>
              </a:rPr>
              <a:t>Heurística da Representatividade</a:t>
            </a:r>
            <a:endParaRPr lang="pt-BR" sz="3800" dirty="0">
              <a:solidFill>
                <a:srgbClr val="DEE1EA"/>
              </a:solidFill>
              <a:latin typeface="Constantia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628800"/>
            <a:ext cx="4042792" cy="507209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pt-BR" sz="2600" dirty="0" smtClean="0">
                <a:solidFill>
                  <a:srgbClr val="FFFFFF"/>
                </a:solidFill>
                <a:latin typeface="Constantia" pitchFamily="18" charset="0"/>
              </a:rPr>
              <a:t>Até que ponto A se parece com B?</a:t>
            </a:r>
          </a:p>
          <a:p>
            <a:endParaRPr lang="pt-BR" sz="2600" dirty="0" smtClean="0">
              <a:solidFill>
                <a:srgbClr val="FFFFFF"/>
              </a:solidFill>
              <a:latin typeface="Constantia" pitchFamily="18" charset="0"/>
            </a:endParaRPr>
          </a:p>
          <a:p>
            <a:pPr algn="just"/>
            <a:r>
              <a:rPr lang="pt-BR" sz="2600" dirty="0" smtClean="0">
                <a:solidFill>
                  <a:srgbClr val="FFFFFF"/>
                </a:solidFill>
                <a:latin typeface="Constantia" pitchFamily="18" charset="0"/>
              </a:rPr>
              <a:t>Outro atalho mental que usamos com freqüência</a:t>
            </a:r>
          </a:p>
          <a:p>
            <a:endParaRPr lang="pt-BR" sz="2600" dirty="0" smtClean="0">
              <a:solidFill>
                <a:srgbClr val="FFFFFF"/>
              </a:solidFill>
              <a:latin typeface="Constantia" pitchFamily="18" charset="0"/>
            </a:endParaRPr>
          </a:p>
          <a:p>
            <a:pPr algn="just">
              <a:lnSpc>
                <a:spcPct val="160000"/>
              </a:lnSpc>
            </a:pPr>
            <a:r>
              <a:rPr lang="pt-BR" sz="2600" dirty="0" smtClean="0">
                <a:solidFill>
                  <a:srgbClr val="FFFFFF"/>
                </a:solidFill>
                <a:latin typeface="Constantia" pitchFamily="18" charset="0"/>
              </a:rPr>
              <a:t>Ao tentarmos categorizar algo, julgar até que ponto ela se assemelha à nossa idéia do caso típico</a:t>
            </a:r>
          </a:p>
          <a:p>
            <a:pPr algn="just"/>
            <a:endParaRPr lang="pt-BR" sz="2600" dirty="0" smtClean="0">
              <a:solidFill>
                <a:srgbClr val="FFFFFF"/>
              </a:solidFill>
              <a:latin typeface="Constant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600" dirty="0" smtClean="0">
                <a:solidFill>
                  <a:srgbClr val="FFFFFF"/>
                </a:solidFill>
                <a:latin typeface="Constantia" pitchFamily="18" charset="0"/>
              </a:rPr>
              <a:t>Classificamos alguma coisa de acordo com o grau de semelhança dessa coisa com às concepções que já temos formadas </a:t>
            </a:r>
            <a:endParaRPr lang="pt-BR" sz="2600" dirty="0">
              <a:solidFill>
                <a:srgbClr val="FFFFFF"/>
              </a:solidFill>
              <a:latin typeface="Constantia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363" y="1544643"/>
            <a:ext cx="1618859" cy="245439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12645"/>
            <a:ext cx="1657598" cy="248639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363" y="4691055"/>
            <a:ext cx="1519960" cy="167258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365104"/>
            <a:ext cx="1696065" cy="2324487"/>
          </a:xfrm>
          <a:prstGeom prst="rect">
            <a:avLst/>
          </a:prstGeom>
        </p:spPr>
      </p:pic>
      <p:sp>
        <p:nvSpPr>
          <p:cNvPr id="8" name="Seta para a direita 7"/>
          <p:cNvSpPr/>
          <p:nvPr/>
        </p:nvSpPr>
        <p:spPr>
          <a:xfrm>
            <a:off x="6804248" y="2924944"/>
            <a:ext cx="2880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direita 8"/>
          <p:cNvSpPr/>
          <p:nvPr/>
        </p:nvSpPr>
        <p:spPr>
          <a:xfrm>
            <a:off x="6804248" y="5301208"/>
            <a:ext cx="360040" cy="2261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1285884"/>
          </a:xfrm>
        </p:spPr>
        <p:txBody>
          <a:bodyPr>
            <a:noAutofit/>
          </a:bodyPr>
          <a:lstStyle/>
          <a:p>
            <a:pPr algn="ctr"/>
            <a:r>
              <a:rPr lang="pt-BR" sz="3800" dirty="0" smtClean="0">
                <a:solidFill>
                  <a:srgbClr val="DEE1EA"/>
                </a:solidFill>
                <a:latin typeface="Constantia" pitchFamily="18" charset="0"/>
              </a:rPr>
              <a:t>Heurística da Ancoragem </a:t>
            </a:r>
            <a:br>
              <a:rPr lang="pt-BR" sz="3800" dirty="0" smtClean="0">
                <a:solidFill>
                  <a:srgbClr val="DEE1EA"/>
                </a:solidFill>
                <a:latin typeface="Constantia" pitchFamily="18" charset="0"/>
              </a:rPr>
            </a:br>
            <a:r>
              <a:rPr lang="pt-BR" sz="3800" dirty="0" smtClean="0">
                <a:solidFill>
                  <a:srgbClr val="DEE1EA"/>
                </a:solidFill>
                <a:latin typeface="Constantia" pitchFamily="18" charset="0"/>
              </a:rPr>
              <a:t>e do Ajustamento</a:t>
            </a:r>
            <a:endParaRPr lang="pt-BR" sz="3800" dirty="0">
              <a:solidFill>
                <a:srgbClr val="DEE1EA"/>
              </a:solidFill>
              <a:latin typeface="Constantia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28802"/>
            <a:ext cx="4618856" cy="4714908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t-BR" sz="2600" dirty="0" smtClean="0">
                <a:solidFill>
                  <a:srgbClr val="FFFFFF"/>
                </a:solidFill>
                <a:latin typeface="Constantia" pitchFamily="18" charset="0"/>
              </a:rPr>
              <a:t>Aceitação das coisas pelo seu valor aparente</a:t>
            </a:r>
          </a:p>
          <a:p>
            <a:pPr algn="just">
              <a:lnSpc>
                <a:spcPct val="150000"/>
              </a:lnSpc>
            </a:pPr>
            <a:r>
              <a:rPr lang="pt-BR" sz="2600" dirty="0" smtClean="0">
                <a:solidFill>
                  <a:srgbClr val="FFFFFF"/>
                </a:solidFill>
                <a:latin typeface="Constantia" pitchFamily="18" charset="0"/>
              </a:rPr>
              <a:t>Em julgamentos sob incerteza, quando as pessoas devem realizar estimativas ou decidir sobre alguma </a:t>
            </a:r>
            <a:r>
              <a:rPr lang="pt-BR" sz="2600" dirty="0" smtClean="0">
                <a:solidFill>
                  <a:srgbClr val="FFFFFF"/>
                </a:solidFill>
                <a:latin typeface="Constantia" pitchFamily="18" charset="0"/>
              </a:rPr>
              <a:t>coisa, </a:t>
            </a:r>
            <a:r>
              <a:rPr lang="pt-BR" sz="2600" dirty="0" smtClean="0">
                <a:solidFill>
                  <a:srgbClr val="FFFFFF"/>
                </a:solidFill>
                <a:latin typeface="Constantia" pitchFamily="18" charset="0"/>
              </a:rPr>
              <a:t>elas tendem a ajustar a sua resposta com base em algum valor inicial disponível, que servirá como âncora</a:t>
            </a:r>
          </a:p>
          <a:p>
            <a:pPr algn="just">
              <a:lnSpc>
                <a:spcPct val="150000"/>
              </a:lnSpc>
            </a:pPr>
            <a:r>
              <a:rPr lang="pt-BR" sz="2600" dirty="0" smtClean="0">
                <a:solidFill>
                  <a:srgbClr val="FFFFFF"/>
                </a:solidFill>
                <a:latin typeface="Constantia" pitchFamily="18" charset="0"/>
              </a:rPr>
              <a:t>Na qual a âncora proposta pode influenciar a resposta final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266" y="2348880"/>
            <a:ext cx="2863754" cy="392209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44" y="785794"/>
            <a:ext cx="9001156" cy="1428760"/>
          </a:xfrm>
        </p:spPr>
        <p:txBody>
          <a:bodyPr>
            <a:normAutofit/>
          </a:bodyPr>
          <a:lstStyle/>
          <a:p>
            <a:pPr algn="ctr"/>
            <a:r>
              <a:rPr lang="pt-BR" sz="3800" dirty="0" smtClean="0">
                <a:solidFill>
                  <a:srgbClr val="DEE1EA"/>
                </a:solidFill>
                <a:latin typeface="Constantia" pitchFamily="18" charset="0"/>
              </a:rPr>
              <a:t>Desfazer Mentalmente o Passado:             O Raciocínio Antifactual</a:t>
            </a:r>
            <a:endParaRPr lang="pt-BR" sz="3800" dirty="0">
              <a:solidFill>
                <a:srgbClr val="DEE1EA"/>
              </a:solidFill>
              <a:latin typeface="Constantia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2285992"/>
            <a:ext cx="8401080" cy="421484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600" dirty="0" smtClean="0">
                <a:solidFill>
                  <a:srgbClr val="FFFFFF"/>
                </a:solidFill>
                <a:latin typeface="Constantia" pitchFamily="18" charset="0"/>
              </a:rPr>
              <a:t>A facilidade com que podemos recordar exemplos do nosso comportamento anterior, influencia o que achamos que somos como pessoas</a:t>
            </a:r>
          </a:p>
          <a:p>
            <a:pPr algn="just"/>
            <a:endParaRPr lang="pt-BR" sz="2600" dirty="0" smtClean="0">
              <a:solidFill>
                <a:srgbClr val="FFFFFF"/>
              </a:solidFill>
              <a:latin typeface="Constant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600" dirty="0" smtClean="0">
                <a:solidFill>
                  <a:srgbClr val="FFFFFF"/>
                </a:solidFill>
                <a:latin typeface="Constantia" pitchFamily="18" charset="0"/>
              </a:rPr>
              <a:t>Descobriu-se também que a facilidade com que podemos recriar o passado é importante quando julgamos a nós mesmos e a outras pessoas</a:t>
            </a:r>
            <a:endParaRPr lang="pt-BR" sz="2600" dirty="0">
              <a:solidFill>
                <a:srgbClr val="FFFFFF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600079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sz="2600" dirty="0" smtClean="0">
                <a:solidFill>
                  <a:srgbClr val="FFFFFF"/>
                </a:solidFill>
                <a:latin typeface="Constantia" pitchFamily="18" charset="0"/>
              </a:rPr>
              <a:t>Pensamentos Antifactuais </a:t>
            </a:r>
            <a:r>
              <a:rPr lang="pt-BR" sz="2600" dirty="0" smtClean="0">
                <a:solidFill>
                  <a:srgbClr val="E8EAF0"/>
                </a:solidFill>
                <a:latin typeface="Constantia" pitchFamily="18" charset="0"/>
              </a:rPr>
              <a:t>=&gt;</a:t>
            </a:r>
            <a:r>
              <a:rPr lang="pt-BR" sz="2600" dirty="0" smtClean="0">
                <a:solidFill>
                  <a:srgbClr val="FFFFFF"/>
                </a:solidFill>
                <a:latin typeface="Constantia" pitchFamily="18" charset="0"/>
              </a:rPr>
              <a:t> mudanças de alguns aspectos do passado como maneira de imaginar o que poderia ter acontecido</a:t>
            </a:r>
          </a:p>
          <a:p>
            <a:pPr algn="just">
              <a:lnSpc>
                <a:spcPct val="50000"/>
              </a:lnSpc>
            </a:pPr>
            <a:endParaRPr lang="pt-BR" sz="2600" dirty="0" smtClean="0">
              <a:solidFill>
                <a:srgbClr val="FFFFFF"/>
              </a:solidFill>
              <a:latin typeface="Constant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600" dirty="0" smtClean="0">
                <a:solidFill>
                  <a:srgbClr val="FFFFFF"/>
                </a:solidFill>
                <a:latin typeface="Constantia" pitchFamily="18" charset="0"/>
              </a:rPr>
              <a:t>Se disponíveis na memória têm uma forte influência nas nossas reações emocionais a alguns incidentes, nos provocando efeitos paradoxais de sentimentos</a:t>
            </a:r>
          </a:p>
          <a:p>
            <a:pPr algn="just">
              <a:lnSpc>
                <a:spcPct val="50000"/>
              </a:lnSpc>
            </a:pPr>
            <a:endParaRPr lang="pt-BR" sz="2600" dirty="0" smtClean="0">
              <a:solidFill>
                <a:srgbClr val="FFFFFF"/>
              </a:solidFill>
              <a:latin typeface="Constant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600" dirty="0" smtClean="0">
                <a:solidFill>
                  <a:srgbClr val="FFFFFF"/>
                </a:solidFill>
                <a:latin typeface="Constantia" pitchFamily="18" charset="0"/>
              </a:rPr>
              <a:t>Ao se “desfazer” mentalmente de um acontecimento, mais forte será a reação emocional a ele</a:t>
            </a:r>
            <a:endParaRPr lang="pt-BR" sz="2600" dirty="0">
              <a:solidFill>
                <a:srgbClr val="FFFFFF"/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815522"/>
            <a:ext cx="8001056" cy="1399032"/>
          </a:xfrm>
        </p:spPr>
        <p:txBody>
          <a:bodyPr>
            <a:normAutofit/>
          </a:bodyPr>
          <a:lstStyle/>
          <a:p>
            <a:pPr algn="ctr"/>
            <a:r>
              <a:rPr lang="pt-BR" sz="3800" dirty="0" smtClean="0">
                <a:solidFill>
                  <a:srgbClr val="DEE1EA"/>
                </a:solidFill>
                <a:latin typeface="Constantia" pitchFamily="18" charset="0"/>
              </a:rPr>
              <a:t>O Homem como </a:t>
            </a:r>
            <a:br>
              <a:rPr lang="pt-BR" sz="3800" dirty="0" smtClean="0">
                <a:solidFill>
                  <a:srgbClr val="DEE1EA"/>
                </a:solidFill>
                <a:latin typeface="Constantia" pitchFamily="18" charset="0"/>
              </a:rPr>
            </a:br>
            <a:r>
              <a:rPr lang="pt-BR" sz="3800" dirty="0" smtClean="0">
                <a:solidFill>
                  <a:srgbClr val="DEE1EA"/>
                </a:solidFill>
                <a:latin typeface="Constantia" pitchFamily="18" charset="0"/>
              </a:rPr>
              <a:t>Teórico do Dia-a-Dia</a:t>
            </a:r>
            <a:endParaRPr lang="pt-BR" sz="3800" dirty="0">
              <a:solidFill>
                <a:srgbClr val="DEE1EA"/>
              </a:solidFill>
              <a:latin typeface="Constantia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2285992"/>
            <a:ext cx="8286808" cy="428628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600" dirty="0" smtClean="0">
                <a:solidFill>
                  <a:srgbClr val="FFFFFF"/>
                </a:solidFill>
                <a:latin typeface="Constantia" pitchFamily="18" charset="0"/>
              </a:rPr>
              <a:t>Os Esquemas e como Eles nos Influenciam:</a:t>
            </a:r>
          </a:p>
          <a:p>
            <a:pPr algn="just">
              <a:lnSpc>
                <a:spcPct val="60000"/>
              </a:lnSpc>
            </a:pPr>
            <a:endParaRPr lang="pt-BR" sz="2600" dirty="0" smtClean="0">
              <a:solidFill>
                <a:srgbClr val="FFFFFF"/>
              </a:solidFill>
              <a:latin typeface="Constant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600" dirty="0" smtClean="0">
                <a:solidFill>
                  <a:srgbClr val="FFFFFF"/>
                </a:solidFill>
                <a:latin typeface="Constantia" pitchFamily="18" charset="0"/>
              </a:rPr>
              <a:t>Na vida diária desenvolvemos teorias, denominadas, aqui, por esquemas =&gt;</a:t>
            </a:r>
          </a:p>
          <a:p>
            <a:pPr algn="just">
              <a:lnSpc>
                <a:spcPct val="60000"/>
              </a:lnSpc>
            </a:pPr>
            <a:endParaRPr lang="pt-BR" sz="2600" dirty="0" smtClean="0">
              <a:solidFill>
                <a:srgbClr val="FFFFFF"/>
              </a:solidFill>
              <a:latin typeface="Constant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600" dirty="0" smtClean="0">
                <a:solidFill>
                  <a:srgbClr val="FFFFFF"/>
                </a:solidFill>
                <a:latin typeface="Constantia" pitchFamily="18" charset="0"/>
              </a:rPr>
              <a:t>Estruturas mentais que usamos para organizar nosso conhecimento em torno de tema e tópicos</a:t>
            </a:r>
            <a:endParaRPr lang="pt-BR" sz="2600" dirty="0">
              <a:solidFill>
                <a:srgbClr val="FFFFFF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1912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pt-BR" sz="3800" dirty="0" smtClean="0">
                <a:solidFill>
                  <a:srgbClr val="DEE1EA"/>
                </a:solidFill>
                <a:latin typeface="Constantia" pitchFamily="18" charset="0"/>
              </a:rPr>
              <a:t>O Pensador Social Flexível</a:t>
            </a:r>
            <a:endParaRPr lang="pt-BR" sz="3800" dirty="0">
              <a:solidFill>
                <a:srgbClr val="DEE1EA"/>
              </a:solidFill>
              <a:latin typeface="Constantia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788610"/>
          </a:xfrm>
        </p:spPr>
        <p:txBody>
          <a:bodyPr>
            <a:normAutofit/>
          </a:bodyPr>
          <a:lstStyle/>
          <a:p>
            <a:pPr algn="just"/>
            <a:r>
              <a:rPr lang="pt-BR" sz="2600" dirty="0" smtClean="0">
                <a:solidFill>
                  <a:srgbClr val="FFFFFF"/>
                </a:solidFill>
                <a:latin typeface="Constantia" pitchFamily="18" charset="0"/>
              </a:rPr>
              <a:t>Uma nova idéia a cerca dos pensadores sociais</a:t>
            </a:r>
          </a:p>
          <a:p>
            <a:pPr algn="just"/>
            <a:endParaRPr lang="pt-BR" sz="2600" dirty="0" smtClean="0">
              <a:solidFill>
                <a:srgbClr val="FFFFFF"/>
              </a:solidFill>
              <a:latin typeface="Constantia" pitchFamily="18" charset="0"/>
            </a:endParaRPr>
          </a:p>
          <a:p>
            <a:pPr algn="just"/>
            <a:r>
              <a:rPr lang="pt-BR" sz="2600" dirty="0" smtClean="0">
                <a:solidFill>
                  <a:srgbClr val="FFFFFF"/>
                </a:solidFill>
                <a:latin typeface="Constantia" pitchFamily="18" charset="0"/>
              </a:rPr>
              <a:t>Táticos motivados </a:t>
            </a:r>
            <a:r>
              <a:rPr lang="pt-BR" sz="2600" dirty="0" smtClean="0">
                <a:solidFill>
                  <a:srgbClr val="E8EAF0"/>
                </a:solidFill>
                <a:latin typeface="Constantia" pitchFamily="18" charset="0"/>
              </a:rPr>
              <a:t>=&gt;</a:t>
            </a:r>
            <a:r>
              <a:rPr lang="pt-BR" sz="2600" dirty="0" smtClean="0">
                <a:solidFill>
                  <a:srgbClr val="FFFFFF"/>
                </a:solidFill>
                <a:latin typeface="Constantia" pitchFamily="18" charset="0"/>
              </a:rPr>
              <a:t> pessoas que têm um grande arsenal de regras e estratégias mentais e que escolhem prudentemente entre elas, dependendo de suas necessidades e objetivos particulares</a:t>
            </a:r>
          </a:p>
          <a:p>
            <a:pPr algn="just"/>
            <a:endParaRPr lang="pt-BR" sz="2600" dirty="0" smtClean="0">
              <a:solidFill>
                <a:srgbClr val="FFFFFF"/>
              </a:solidFill>
              <a:latin typeface="Constantia" pitchFamily="18" charset="0"/>
            </a:endParaRPr>
          </a:p>
          <a:p>
            <a:pPr algn="just"/>
            <a:r>
              <a:rPr lang="pt-BR" sz="2600" dirty="0" smtClean="0">
                <a:solidFill>
                  <a:srgbClr val="FFFFFF"/>
                </a:solidFill>
                <a:latin typeface="Constantia" pitchFamily="18" charset="0"/>
              </a:rPr>
              <a:t>Somos pensadores flexíveis =&gt;podemos ou não mudar a maneira como pensamos, quando há muita coisa em jogo</a:t>
            </a:r>
            <a:endParaRPr lang="pt-BR" sz="2600" dirty="0">
              <a:solidFill>
                <a:srgbClr val="FFFFFF"/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2002528"/>
          </a:xfrm>
        </p:spPr>
        <p:txBody>
          <a:bodyPr/>
          <a:lstStyle/>
          <a:p>
            <a:r>
              <a:rPr lang="pt-BR" dirty="0" smtClean="0">
                <a:solidFill>
                  <a:srgbClr val="FFFFFF"/>
                </a:solidFill>
                <a:latin typeface="Constantia" pitchFamily="18" charset="0"/>
              </a:rPr>
              <a:t>Avaros Cognitivos</a:t>
            </a:r>
          </a:p>
          <a:p>
            <a:pPr lvl="1" algn="just">
              <a:buClr>
                <a:schemeClr val="accent3">
                  <a:lumMod val="60000"/>
                  <a:lumOff val="40000"/>
                </a:schemeClr>
              </a:buClr>
            </a:pPr>
            <a:r>
              <a:rPr lang="pt-BR" dirty="0" smtClean="0">
                <a:solidFill>
                  <a:srgbClr val="FFFFFF"/>
                </a:solidFill>
                <a:latin typeface="Constantia" pitchFamily="18" charset="0"/>
              </a:rPr>
              <a:t>As pessoas tão limitadas em sua capacidade de pensar e tirar inferências que usam atalhos mentais sempre que podem</a:t>
            </a:r>
          </a:p>
        </p:txBody>
      </p:sp>
      <p:pic>
        <p:nvPicPr>
          <p:cNvPr id="15362" name="Picture 2" descr="D:\Meus documentos\Minhas imagens\charge muit bo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428868"/>
            <a:ext cx="6143634" cy="42863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1912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pt-BR" sz="3800" dirty="0" smtClean="0">
                <a:solidFill>
                  <a:srgbClr val="DEE1EA"/>
                </a:solidFill>
                <a:latin typeface="Constantia" pitchFamily="18" charset="0"/>
              </a:rPr>
              <a:t>O Pensador Social Motivado</a:t>
            </a:r>
            <a:endParaRPr lang="pt-BR" sz="3800" dirty="0">
              <a:solidFill>
                <a:srgbClr val="DEE1EA"/>
              </a:solidFill>
              <a:latin typeface="Constantia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717172"/>
          </a:xfrm>
        </p:spPr>
        <p:txBody>
          <a:bodyPr>
            <a:normAutofit/>
          </a:bodyPr>
          <a:lstStyle/>
          <a:p>
            <a:pPr algn="just"/>
            <a:r>
              <a:rPr lang="pt-BR" sz="2600" dirty="0" smtClean="0">
                <a:solidFill>
                  <a:srgbClr val="FFFFFF"/>
                </a:solidFill>
                <a:latin typeface="Constantia" pitchFamily="18" charset="0"/>
              </a:rPr>
              <a:t>Quando há coisas importantes em jogo, há uma tendência a usar-se estratégias mais sofisticadas</a:t>
            </a:r>
          </a:p>
          <a:p>
            <a:pPr algn="just"/>
            <a:endParaRPr lang="pt-BR" sz="2600" dirty="0" smtClean="0">
              <a:solidFill>
                <a:srgbClr val="FFFFFF"/>
              </a:solidFill>
              <a:latin typeface="Constantia" pitchFamily="18" charset="0"/>
            </a:endParaRPr>
          </a:p>
          <a:p>
            <a:pPr algn="just"/>
            <a:r>
              <a:rPr lang="pt-BR" sz="2600" dirty="0" smtClean="0">
                <a:solidFill>
                  <a:srgbClr val="FFFFFF"/>
                </a:solidFill>
                <a:latin typeface="Constantia" pitchFamily="18" charset="0"/>
              </a:rPr>
              <a:t>Formam juízos mais exatos e com maior probabilidade que percebam fatos que entram em conflito com seus esquemas prévios</a:t>
            </a:r>
          </a:p>
          <a:p>
            <a:pPr algn="just"/>
            <a:endParaRPr lang="pt-BR" sz="2600" dirty="0" smtClean="0">
              <a:solidFill>
                <a:srgbClr val="FFFFFF"/>
              </a:solidFill>
              <a:latin typeface="Constantia" pitchFamily="18" charset="0"/>
            </a:endParaRPr>
          </a:p>
          <a:p>
            <a:pPr algn="just"/>
            <a:r>
              <a:rPr lang="pt-BR" sz="2600" dirty="0" smtClean="0">
                <a:solidFill>
                  <a:srgbClr val="FFFFFF"/>
                </a:solidFill>
                <a:latin typeface="Constantia" pitchFamily="18" charset="0"/>
              </a:rPr>
              <a:t>Quanto mais motivada está a pessoa para formar juízos sem preconceitos, maior a probabilidade que o fará</a:t>
            </a:r>
            <a:endParaRPr lang="pt-BR" sz="2600" dirty="0">
              <a:solidFill>
                <a:srgbClr val="FFFFFF"/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62002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pt-BR" sz="2800" dirty="0" smtClean="0">
                <a:solidFill>
                  <a:srgbClr val="DEE1EA"/>
                </a:solidFill>
                <a:latin typeface="Constantia" pitchFamily="18" charset="0"/>
              </a:rPr>
              <a:t>Pensamento Automático </a:t>
            </a:r>
            <a:r>
              <a:rPr lang="pt-BR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nstantia" pitchFamily="18" charset="0"/>
              </a:rPr>
              <a:t>X</a:t>
            </a:r>
            <a:r>
              <a:rPr lang="pt-BR" sz="2800" dirty="0" smtClean="0">
                <a:solidFill>
                  <a:srgbClr val="E8EAF0"/>
                </a:solidFill>
                <a:latin typeface="Constantia" pitchFamily="18" charset="0"/>
              </a:rPr>
              <a:t> </a:t>
            </a:r>
            <a:r>
              <a:rPr lang="pt-BR" sz="2800" dirty="0" smtClean="0">
                <a:solidFill>
                  <a:srgbClr val="DEE1EA"/>
                </a:solidFill>
                <a:latin typeface="Constantia" pitchFamily="18" charset="0"/>
              </a:rPr>
              <a:t>Pensamento Controlado</a:t>
            </a:r>
            <a:endParaRPr lang="pt-BR" sz="2800" dirty="0">
              <a:solidFill>
                <a:srgbClr val="DEE1EA"/>
              </a:solidFill>
              <a:latin typeface="Constantia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12290"/>
            <a:ext cx="8229600" cy="4431420"/>
          </a:xfrm>
        </p:spPr>
        <p:txBody>
          <a:bodyPr>
            <a:normAutofit/>
          </a:bodyPr>
          <a:lstStyle/>
          <a:p>
            <a:pPr algn="just">
              <a:buFont typeface="Symbol"/>
              <a:buChar char="Þ"/>
            </a:pPr>
            <a:r>
              <a:rPr lang="pt-BR" sz="2600" dirty="0" smtClean="0">
                <a:solidFill>
                  <a:srgbClr val="FFFFFF"/>
                </a:solidFill>
                <a:latin typeface="Constantia" pitchFamily="18" charset="0"/>
              </a:rPr>
              <a:t>Processamento Automático, pode ser definido como pensamento inconsciente, não-intencional, involuntário e fácil; e assim como nossas ações, nosso modo de pensar torna-se automático</a:t>
            </a:r>
          </a:p>
          <a:p>
            <a:pPr algn="just">
              <a:buFont typeface="Symbol"/>
              <a:buChar char="Þ"/>
            </a:pPr>
            <a:endParaRPr lang="pt-BR" sz="2600" dirty="0" smtClean="0">
              <a:solidFill>
                <a:srgbClr val="FFFFFF"/>
              </a:solidFill>
              <a:latin typeface="Constantia" pitchFamily="18" charset="0"/>
            </a:endParaRPr>
          </a:p>
          <a:p>
            <a:pPr algn="just">
              <a:buFont typeface="Symbol"/>
              <a:buChar char="Þ"/>
            </a:pPr>
            <a:r>
              <a:rPr lang="pt-BR" sz="2600" dirty="0" smtClean="0">
                <a:solidFill>
                  <a:srgbClr val="FFFFFF"/>
                </a:solidFill>
                <a:latin typeface="Constantia" pitchFamily="18" charset="0"/>
              </a:rPr>
              <a:t>Processamento Controlado, que é definido como pensamento consciente, intencional, voluntário e requer esforço, um de seus objetivos é o de estabelecer limites para o processamento automático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32" y="571480"/>
            <a:ext cx="9144000" cy="1281130"/>
          </a:xfrm>
        </p:spPr>
        <p:txBody>
          <a:bodyPr>
            <a:noAutofit/>
          </a:bodyPr>
          <a:lstStyle/>
          <a:p>
            <a:pPr algn="ctr"/>
            <a:r>
              <a:rPr lang="pt-BR" sz="3800" dirty="0" smtClean="0">
                <a:solidFill>
                  <a:srgbClr val="DEE1EA"/>
                </a:solidFill>
                <a:latin typeface="Constantia" pitchFamily="18" charset="0"/>
              </a:rPr>
              <a:t>Crença</a:t>
            </a:r>
            <a:r>
              <a:rPr lang="pt-BR" sz="3800" dirty="0" smtClean="0">
                <a:solidFill>
                  <a:srgbClr val="E8EAF0"/>
                </a:solidFill>
                <a:latin typeface="Constantia" pitchFamily="18" charset="0"/>
              </a:rPr>
              <a:t> </a:t>
            </a:r>
            <a:r>
              <a:rPr lang="pt-BR" sz="3800" dirty="0" smtClean="0">
                <a:solidFill>
                  <a:srgbClr val="DEE1EA"/>
                </a:solidFill>
                <a:latin typeface="Constantia" pitchFamily="18" charset="0"/>
              </a:rPr>
              <a:t>Automática, Descrença Controlada</a:t>
            </a:r>
            <a:endParaRPr lang="pt-BR" sz="3800" dirty="0">
              <a:solidFill>
                <a:srgbClr val="DEE1EA"/>
              </a:solidFill>
              <a:latin typeface="Constantia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717172"/>
          </a:xfrm>
        </p:spPr>
        <p:txBody>
          <a:bodyPr>
            <a:normAutofit/>
          </a:bodyPr>
          <a:lstStyle/>
          <a:p>
            <a:pPr algn="just">
              <a:buFont typeface="Symbol"/>
              <a:buChar char="Þ"/>
            </a:pPr>
            <a:r>
              <a:rPr lang="pt-BR" sz="2600" dirty="0" smtClean="0">
                <a:solidFill>
                  <a:srgbClr val="FFFFFF"/>
                </a:solidFill>
                <a:latin typeface="Constantia" pitchFamily="18" charset="0"/>
              </a:rPr>
              <a:t>Temos Crenças Automáticas, assim que entramos em contato com o que vemos, ouvimos ou aprendemos inicialmente, nós a aceitamos pelo seu valor aparente e a tornamos verdade, ela ocorre automaticamente</a:t>
            </a:r>
          </a:p>
          <a:p>
            <a:pPr algn="just">
              <a:buFont typeface="Symbol"/>
              <a:buChar char="Þ"/>
            </a:pPr>
            <a:endParaRPr lang="pt-BR" sz="2600" dirty="0" smtClean="0">
              <a:solidFill>
                <a:srgbClr val="FFFFFF"/>
              </a:solidFill>
              <a:latin typeface="Constantia" pitchFamily="18" charset="0"/>
            </a:endParaRPr>
          </a:p>
          <a:p>
            <a:pPr algn="just">
              <a:buFont typeface="Symbol"/>
              <a:buChar char="Þ"/>
            </a:pPr>
            <a:r>
              <a:rPr lang="pt-BR" sz="2600" dirty="0" smtClean="0">
                <a:solidFill>
                  <a:srgbClr val="FFFFFF"/>
                </a:solidFill>
                <a:latin typeface="Constantia" pitchFamily="18" charset="0"/>
              </a:rPr>
              <a:t> Precisamos de um sistema de limitação para podermos “desaceitar” aquilo em que inicialmente acreditamos, e a parte de avaliação e desaceitação do processo é, contudo, produto do Processamento Controlado que precisará de energia e motivação</a:t>
            </a:r>
            <a:endParaRPr lang="pt-BR" sz="2600" dirty="0">
              <a:solidFill>
                <a:srgbClr val="FFFFFF"/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85794"/>
            <a:ext cx="9144000" cy="1143008"/>
          </a:xfrm>
        </p:spPr>
        <p:txBody>
          <a:bodyPr>
            <a:noAutofit/>
          </a:bodyPr>
          <a:lstStyle/>
          <a:p>
            <a:pPr algn="ctr"/>
            <a:r>
              <a:rPr lang="pt-BR" sz="3800" dirty="0" smtClean="0">
                <a:solidFill>
                  <a:srgbClr val="DEE1EA"/>
                </a:solidFill>
                <a:latin typeface="Constantia" pitchFamily="18" charset="0"/>
              </a:rPr>
              <a:t>Processamento Irônico e </a:t>
            </a:r>
            <a:br>
              <a:rPr lang="pt-BR" sz="3800" dirty="0" smtClean="0">
                <a:solidFill>
                  <a:srgbClr val="DEE1EA"/>
                </a:solidFill>
                <a:latin typeface="Constantia" pitchFamily="18" charset="0"/>
              </a:rPr>
            </a:br>
            <a:r>
              <a:rPr lang="pt-BR" sz="3800" dirty="0" smtClean="0">
                <a:solidFill>
                  <a:srgbClr val="DEE1EA"/>
                </a:solidFill>
                <a:latin typeface="Constantia" pitchFamily="18" charset="0"/>
              </a:rPr>
              <a:t>Supressão de Pensamento</a:t>
            </a:r>
            <a:endParaRPr lang="pt-BR" sz="3800" dirty="0">
              <a:solidFill>
                <a:srgbClr val="DEE1EA"/>
              </a:solidFill>
              <a:latin typeface="Constantia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572032"/>
          </a:xfrm>
        </p:spPr>
        <p:txBody>
          <a:bodyPr>
            <a:normAutofit/>
          </a:bodyPr>
          <a:lstStyle/>
          <a:p>
            <a:pPr algn="just"/>
            <a:r>
              <a:rPr lang="pt-BR" sz="2600" dirty="0" smtClean="0">
                <a:solidFill>
                  <a:srgbClr val="FFFFFF"/>
                </a:solidFill>
                <a:latin typeface="Constantia" pitchFamily="18" charset="0"/>
              </a:rPr>
              <a:t>Supressão de Pensamento é a tentativa de evitar pensar em alguma coisa que preferiríamos esquecer</a:t>
            </a:r>
          </a:p>
          <a:p>
            <a:pPr algn="just"/>
            <a:r>
              <a:rPr lang="pt-BR" sz="2600" dirty="0" smtClean="0">
                <a:solidFill>
                  <a:srgbClr val="FFFFFF"/>
                </a:solidFill>
                <a:latin typeface="Constantia" pitchFamily="18" charset="0"/>
              </a:rPr>
              <a:t>A eficiente supressão de pensamento depende da interação de dois processos, um relativamente automático e, o outro, relativamente controlado</a:t>
            </a:r>
          </a:p>
          <a:p>
            <a:pPr algn="just"/>
            <a:r>
              <a:rPr lang="pt-BR" sz="2600" dirty="0" smtClean="0">
                <a:solidFill>
                  <a:srgbClr val="FFFFFF"/>
                </a:solidFill>
                <a:latin typeface="Constantia" pitchFamily="18" charset="0"/>
              </a:rPr>
              <a:t>O processamento irônico é quando algo é muito importante para o indivíduo e ele não quer demonstrá-lo, só que ao estar cansado, com uma carga cognitiva sobrecarregada, é grande a probabilidade de que esses pensamentos subam à tona sem controle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pt-BR" sz="3800" dirty="0" smtClean="0">
                <a:solidFill>
                  <a:srgbClr val="DEE1EA"/>
                </a:solidFill>
                <a:latin typeface="Constantia" pitchFamily="18" charset="0"/>
              </a:rPr>
              <a:t>Um Retrato do Juízo Social</a:t>
            </a:r>
            <a:endParaRPr lang="pt-BR" sz="3800" dirty="0">
              <a:solidFill>
                <a:srgbClr val="DEE1EA"/>
              </a:solidFill>
              <a:latin typeface="Constantia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1500198"/>
          </a:xfrm>
        </p:spPr>
        <p:txBody>
          <a:bodyPr/>
          <a:lstStyle/>
          <a:p>
            <a:r>
              <a:rPr lang="pt-BR" sz="2600" dirty="0" smtClean="0">
                <a:solidFill>
                  <a:srgbClr val="FFFFFF"/>
                </a:solidFill>
                <a:latin typeface="Constantia" pitchFamily="18" charset="0"/>
              </a:rPr>
              <a:t>Afinal de contas:</a:t>
            </a:r>
          </a:p>
          <a:p>
            <a:pPr>
              <a:lnSpc>
                <a:spcPct val="60000"/>
              </a:lnSpc>
              <a:buNone/>
            </a:pPr>
            <a:endParaRPr lang="pt-BR" sz="2600" dirty="0" smtClean="0">
              <a:solidFill>
                <a:srgbClr val="FFFFFF"/>
              </a:solidFill>
              <a:latin typeface="Constantia" pitchFamily="18" charset="0"/>
            </a:endParaRPr>
          </a:p>
          <a:p>
            <a:pPr>
              <a:buFont typeface="Symbol"/>
              <a:buChar char="Þ"/>
            </a:pPr>
            <a:r>
              <a:rPr lang="pt-BR" sz="2600" dirty="0" smtClean="0">
                <a:solidFill>
                  <a:srgbClr val="FFFFFF"/>
                </a:solidFill>
                <a:latin typeface="Constantia" pitchFamily="18" charset="0"/>
              </a:rPr>
              <a:t> Qual é o juízo social correto, o que é falhar?</a:t>
            </a:r>
          </a:p>
          <a:p>
            <a:pPr>
              <a:buFont typeface="Symbol"/>
              <a:buChar char="Þ"/>
            </a:pPr>
            <a:endParaRPr lang="pt-BR" dirty="0"/>
          </a:p>
        </p:txBody>
      </p:sp>
      <p:pic>
        <p:nvPicPr>
          <p:cNvPr id="16386" name="Picture 2" descr="D:\Meus documentos\Minhas imagens\charge4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208" y="3143248"/>
            <a:ext cx="4191056" cy="3286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1071570"/>
          </a:xfrm>
        </p:spPr>
        <p:txBody>
          <a:bodyPr/>
          <a:lstStyle/>
          <a:p>
            <a:pPr algn="r">
              <a:buNone/>
            </a:pPr>
            <a:r>
              <a:rPr lang="pt-BR" dirty="0" smtClean="0">
                <a:solidFill>
                  <a:srgbClr val="DEE1EA"/>
                </a:solidFill>
                <a:latin typeface="Constantia" pitchFamily="18" charset="0"/>
              </a:rPr>
              <a:t>“</a:t>
            </a:r>
            <a:r>
              <a:rPr lang="pt-BR" dirty="0" smtClean="0">
                <a:solidFill>
                  <a:srgbClr val="FFFFFF"/>
                </a:solidFill>
                <a:latin typeface="Constantia" pitchFamily="18" charset="0"/>
              </a:rPr>
              <a:t>A maior de todas as falhas, a meu ver, é não se tornar consciente de nenhuma falha”</a:t>
            </a:r>
            <a:endParaRPr lang="pt-BR" dirty="0">
              <a:solidFill>
                <a:srgbClr val="FFFFFF"/>
              </a:solidFill>
              <a:latin typeface="Constantia" pitchFamily="18" charset="0"/>
            </a:endParaRPr>
          </a:p>
        </p:txBody>
      </p:sp>
      <p:pic>
        <p:nvPicPr>
          <p:cNvPr id="17411" name="Picture 3" descr="D:\Meus documentos\Minhas imagens\maafal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9547" y="2357430"/>
            <a:ext cx="6634486" cy="39217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74428"/>
          </a:xfrm>
        </p:spPr>
        <p:txBody>
          <a:bodyPr>
            <a:normAutofit/>
          </a:bodyPr>
          <a:lstStyle/>
          <a:p>
            <a:pPr algn="r">
              <a:lnSpc>
                <a:spcPct val="150000"/>
              </a:lnSpc>
              <a:buNone/>
            </a:pPr>
            <a:r>
              <a:rPr lang="pt-BR" sz="2600" dirty="0" smtClean="0">
                <a:solidFill>
                  <a:srgbClr val="FFFFFF"/>
                </a:solidFill>
                <a:latin typeface="Constantia" pitchFamily="18" charset="0"/>
              </a:rPr>
              <a:t>“A dúvida modesta é chamada o farol do sábio”</a:t>
            </a:r>
          </a:p>
          <a:p>
            <a:pPr algn="just">
              <a:lnSpc>
                <a:spcPct val="150000"/>
              </a:lnSpc>
            </a:pPr>
            <a:r>
              <a:rPr lang="pt-BR" sz="2600" dirty="0" smtClean="0">
                <a:solidFill>
                  <a:srgbClr val="FFFFFF"/>
                </a:solidFill>
                <a:latin typeface="Constantia" pitchFamily="18" charset="0"/>
              </a:rPr>
              <a:t>Acredita-se que o melhor retrato do pensador social situa-se entre as analogias das pessoas como avaros cognitivos e táticos motivados</a:t>
            </a:r>
          </a:p>
          <a:p>
            <a:pPr algn="just">
              <a:lnSpc>
                <a:spcPct val="150000"/>
              </a:lnSpc>
            </a:pPr>
            <a:r>
              <a:rPr lang="pt-BR" sz="2600" dirty="0" smtClean="0">
                <a:solidFill>
                  <a:srgbClr val="FFFFFF"/>
                </a:solidFill>
                <a:latin typeface="Constantia" pitchFamily="18" charset="0"/>
              </a:rPr>
              <a:t>Quando estão motivadas a fazer inferências cuidadosas e dispõem de tempo e capacidade para pensar, as pessoas freqüentemente pensam de maneira muito sofisticada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44" y="642918"/>
            <a:ext cx="8858312" cy="1066800"/>
          </a:xfrm>
        </p:spPr>
        <p:txBody>
          <a:bodyPr>
            <a:normAutofit/>
          </a:bodyPr>
          <a:lstStyle/>
          <a:p>
            <a:pPr algn="ctr"/>
            <a:r>
              <a:rPr lang="pt-BR" sz="3800" dirty="0" smtClean="0">
                <a:solidFill>
                  <a:srgbClr val="DEE1EA"/>
                </a:solidFill>
                <a:latin typeface="Constantia" pitchFamily="18" charset="0"/>
              </a:rPr>
              <a:t>Ensinando Habilidades de Raciocínio</a:t>
            </a:r>
            <a:endParaRPr lang="pt-BR" sz="3800" dirty="0">
              <a:solidFill>
                <a:srgbClr val="DEE1EA"/>
              </a:solidFill>
              <a:latin typeface="Constantia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717172"/>
          </a:xfrm>
        </p:spPr>
        <p:txBody>
          <a:bodyPr>
            <a:normAutofit/>
          </a:bodyPr>
          <a:lstStyle/>
          <a:p>
            <a:pPr algn="just"/>
            <a:r>
              <a:rPr lang="pt-BR" sz="2600" dirty="0" smtClean="0">
                <a:solidFill>
                  <a:srgbClr val="FFFFFF"/>
                </a:solidFill>
                <a:latin typeface="Constantia" pitchFamily="18" charset="0"/>
              </a:rPr>
              <a:t>Será possível ensinar o homem a fazer melhores inferências, evitando assim alguns dos erros que discutimos?</a:t>
            </a:r>
          </a:p>
          <a:p>
            <a:pPr algn="just"/>
            <a:endParaRPr lang="pt-BR" sz="2600" dirty="0" smtClean="0">
              <a:solidFill>
                <a:srgbClr val="FFFFFF"/>
              </a:solidFill>
              <a:latin typeface="Constantia" pitchFamily="18" charset="0"/>
            </a:endParaRPr>
          </a:p>
          <a:p>
            <a:pPr algn="just"/>
            <a:r>
              <a:rPr lang="pt-BR" sz="2600" dirty="0" smtClean="0">
                <a:solidFill>
                  <a:srgbClr val="FFFFFF"/>
                </a:solidFill>
                <a:latin typeface="Constantia" pitchFamily="18" charset="0"/>
              </a:rPr>
              <a:t>Um método, seria enfrentar diretamente esse excesso de confiança, levando o indivíduo a pensar na possibilidade de que possa estar errado</a:t>
            </a:r>
            <a:endParaRPr lang="pt-BR" sz="2600" dirty="0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2987824" y="5013176"/>
            <a:ext cx="1728192" cy="15841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osca 6"/>
          <p:cNvSpPr/>
          <p:nvPr/>
        </p:nvSpPr>
        <p:spPr>
          <a:xfrm flipH="1" flipV="1">
            <a:off x="3851919" y="5805263"/>
            <a:ext cx="45719" cy="45719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0076" y="1357298"/>
            <a:ext cx="3400420" cy="5072099"/>
          </a:xfrm>
        </p:spPr>
        <p:txBody>
          <a:bodyPr>
            <a:normAutofit/>
          </a:bodyPr>
          <a:lstStyle/>
          <a:p>
            <a:pPr algn="just"/>
            <a:r>
              <a:rPr lang="pt-BR" sz="2600" dirty="0" smtClean="0">
                <a:solidFill>
                  <a:srgbClr val="FFFFFF"/>
                </a:solidFill>
                <a:latin typeface="Constantia" pitchFamily="18" charset="0"/>
              </a:rPr>
              <a:t>O Esquema contém nossas impressões e conhecimentos básicos</a:t>
            </a:r>
          </a:p>
          <a:p>
            <a:pPr algn="just"/>
            <a:endParaRPr lang="pt-BR" sz="2600" dirty="0" smtClean="0">
              <a:solidFill>
                <a:srgbClr val="FFFFFF"/>
              </a:solidFill>
              <a:latin typeface="Constantia" pitchFamily="18" charset="0"/>
            </a:endParaRPr>
          </a:p>
          <a:p>
            <a:pPr algn="just"/>
            <a:r>
              <a:rPr lang="pt-BR" sz="2600" dirty="0" smtClean="0">
                <a:solidFill>
                  <a:srgbClr val="FFFFFF"/>
                </a:solidFill>
                <a:latin typeface="Constantia" pitchFamily="18" charset="0"/>
              </a:rPr>
              <a:t>Afetam profundamente as informações que captamos</a:t>
            </a:r>
            <a:endParaRPr lang="pt-BR" sz="2600" dirty="0">
              <a:solidFill>
                <a:srgbClr val="FFFFFF"/>
              </a:solidFill>
              <a:latin typeface="Constantia" pitchFamily="18" charset="0"/>
            </a:endParaRPr>
          </a:p>
        </p:txBody>
      </p:sp>
      <p:pic>
        <p:nvPicPr>
          <p:cNvPr id="2050" name="Picture 2" descr="D:\Meus documentos\Minhas imagens\3567921452_c28e9af16d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6948" y="928670"/>
            <a:ext cx="3894142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412776"/>
            <a:ext cx="7358114" cy="5074362"/>
          </a:xfrm>
        </p:spPr>
        <p:txBody>
          <a:bodyPr/>
          <a:lstStyle/>
          <a:p>
            <a:pPr algn="r">
              <a:lnSpc>
                <a:spcPct val="150000"/>
              </a:lnSpc>
              <a:buNone/>
            </a:pPr>
            <a:r>
              <a:rPr lang="pt-BR" dirty="0" smtClean="0">
                <a:solidFill>
                  <a:srgbClr val="DEE1EA"/>
                </a:solidFill>
                <a:latin typeface="Constantia" pitchFamily="18" charset="0"/>
              </a:rPr>
              <a:t>“(...) E o que parece não querer dizer nada sempre quer dizer qualquer coisa (...)</a:t>
            </a:r>
          </a:p>
          <a:p>
            <a:pPr algn="r">
              <a:buNone/>
            </a:pPr>
            <a:endParaRPr lang="pt-BR" dirty="0" smtClean="0">
              <a:solidFill>
                <a:srgbClr val="DEE1EA"/>
              </a:solidFill>
              <a:latin typeface="Constantia" pitchFamily="18" charset="0"/>
            </a:endParaRPr>
          </a:p>
          <a:p>
            <a:pPr>
              <a:buNone/>
            </a:pPr>
            <a:endParaRPr lang="pt-BR" dirty="0" smtClean="0">
              <a:solidFill>
                <a:srgbClr val="DEE1EA"/>
              </a:solidFill>
              <a:latin typeface="Constantia" pitchFamily="18" charset="0"/>
            </a:endParaRPr>
          </a:p>
          <a:p>
            <a:pPr algn="r">
              <a:buNone/>
            </a:pPr>
            <a:r>
              <a:rPr lang="pt-BR" dirty="0" smtClean="0">
                <a:solidFill>
                  <a:srgbClr val="DEE1EA"/>
                </a:solidFill>
                <a:latin typeface="Constantia" pitchFamily="18" charset="0"/>
              </a:rPr>
              <a:t>Passagem das Horas, </a:t>
            </a:r>
            <a:r>
              <a:rPr lang="pt-BR" i="1" dirty="0" smtClean="0">
                <a:solidFill>
                  <a:srgbClr val="DEE1EA"/>
                </a:solidFill>
                <a:latin typeface="Constantia" pitchFamily="18" charset="0"/>
              </a:rPr>
              <a:t>Fernando Pessoa</a:t>
            </a:r>
            <a:endParaRPr lang="pt-BR" i="1" dirty="0">
              <a:solidFill>
                <a:srgbClr val="DEE1EA"/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14620"/>
            <a:ext cx="9144000" cy="1785950"/>
          </a:xfrm>
        </p:spPr>
        <p:txBody>
          <a:bodyPr>
            <a:normAutofit/>
          </a:bodyPr>
          <a:lstStyle/>
          <a:p>
            <a:pPr algn="ctr"/>
            <a:r>
              <a:rPr lang="pt-BR" sz="4800" i="1" dirty="0" smtClean="0">
                <a:solidFill>
                  <a:srgbClr val="DEE1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Obrigada!</a:t>
            </a:r>
            <a:endParaRPr lang="pt-BR" sz="4800" i="1" dirty="0">
              <a:solidFill>
                <a:srgbClr val="DEE1E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1500198"/>
          </a:xfrm>
        </p:spPr>
        <p:txBody>
          <a:bodyPr>
            <a:normAutofit/>
          </a:bodyPr>
          <a:lstStyle/>
          <a:p>
            <a:pPr algn="just"/>
            <a:r>
              <a:rPr lang="pt-BR" sz="2600" dirty="0" smtClean="0">
                <a:solidFill>
                  <a:srgbClr val="FFFFFF"/>
                </a:solidFill>
                <a:latin typeface="Constantia" pitchFamily="18" charset="0"/>
              </a:rPr>
              <a:t>Eles funcionam como filtros, deixando de fora informações que são contraditórias ou inconsistentes com o tema predominante</a:t>
            </a:r>
            <a:endParaRPr lang="pt-BR" sz="2600" dirty="0">
              <a:solidFill>
                <a:srgbClr val="FFFFFF"/>
              </a:solidFill>
              <a:latin typeface="Constantia" pitchFamily="18" charset="0"/>
            </a:endParaRPr>
          </a:p>
        </p:txBody>
      </p:sp>
      <p:pic>
        <p:nvPicPr>
          <p:cNvPr id="3074" name="Picture 2" descr="D:\Meus documentos\Minhas imagens\untitled6546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9122" y="2428868"/>
            <a:ext cx="5458790" cy="39909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46134"/>
            <a:ext cx="8229600" cy="509751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600" dirty="0" smtClean="0">
                <a:solidFill>
                  <a:srgbClr val="FFFFFF"/>
                </a:solidFill>
                <a:latin typeface="Constantia" pitchFamily="18" charset="0"/>
              </a:rPr>
              <a:t>A memória humana é recriadora, não nos lembramos exatamente do que aconteceu</a:t>
            </a:r>
          </a:p>
          <a:p>
            <a:pPr algn="just">
              <a:lnSpc>
                <a:spcPct val="60000"/>
              </a:lnSpc>
            </a:pPr>
            <a:endParaRPr lang="pt-BR" sz="2600" dirty="0" smtClean="0">
              <a:solidFill>
                <a:srgbClr val="FFFFFF"/>
              </a:solidFill>
              <a:latin typeface="Constant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600" dirty="0" smtClean="0">
                <a:solidFill>
                  <a:srgbClr val="FFFFFF"/>
                </a:solidFill>
                <a:latin typeface="Constantia" pitchFamily="18" charset="0"/>
              </a:rPr>
              <a:t>Em vez disso, lembramo-nos de algumas informações presentes na cena – sobretudo aquelas que nosso esquema nos leva a perceber e olhar com atenção – e outras que nunca estiveram nela, mas que acrescentamos sem saber</a:t>
            </a:r>
            <a:endParaRPr lang="pt-BR" sz="2600" dirty="0">
              <a:solidFill>
                <a:srgbClr val="FFFFFF"/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739800"/>
            <a:ext cx="8229600" cy="1117564"/>
          </a:xfrm>
        </p:spPr>
        <p:txBody>
          <a:bodyPr>
            <a:normAutofit/>
          </a:bodyPr>
          <a:lstStyle/>
          <a:p>
            <a:pPr algn="just"/>
            <a:r>
              <a:rPr lang="pt-BR" sz="2600" dirty="0" smtClean="0">
                <a:solidFill>
                  <a:srgbClr val="FFFFFF"/>
                </a:solidFill>
                <a:latin typeface="Constantia" pitchFamily="18" charset="0"/>
              </a:rPr>
              <a:t>Se eles nos levam às vezes a perceber erroneamente o mundo, por que os temos?</a:t>
            </a:r>
            <a:endParaRPr lang="pt-BR" sz="2600" dirty="0">
              <a:solidFill>
                <a:srgbClr val="FFFFFF"/>
              </a:solidFill>
              <a:latin typeface="Constantia" pitchFamily="18" charset="0"/>
            </a:endParaRPr>
          </a:p>
        </p:txBody>
      </p:sp>
      <p:pic>
        <p:nvPicPr>
          <p:cNvPr id="4098" name="Picture 2" descr="D:\Meus documentos\Minhas imagens\arrozfeijaoeTVacabo_cell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785926"/>
            <a:ext cx="3984628" cy="49807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260448"/>
            <a:ext cx="8358246" cy="5168948"/>
          </a:xfrm>
        </p:spPr>
        <p:txBody>
          <a:bodyPr>
            <a:normAutofit/>
          </a:bodyPr>
          <a:lstStyle/>
          <a:p>
            <a:pPr algn="just"/>
            <a:r>
              <a:rPr lang="pt-BR" sz="2600" dirty="0" smtClean="0">
                <a:solidFill>
                  <a:srgbClr val="FFFFFF"/>
                </a:solidFill>
                <a:latin typeface="Constantia" pitchFamily="18" charset="0"/>
              </a:rPr>
              <a:t>Pense, por um momento:</a:t>
            </a:r>
          </a:p>
          <a:p>
            <a:pPr algn="just"/>
            <a:endParaRPr lang="pt-BR" sz="2600" dirty="0" smtClean="0">
              <a:latin typeface="Constantia" pitchFamily="18" charset="0"/>
            </a:endParaRPr>
          </a:p>
          <a:p>
            <a:pPr algn="r"/>
            <a:r>
              <a:rPr lang="pt-BR" sz="2600" dirty="0" smtClean="0">
                <a:solidFill>
                  <a:srgbClr val="DEE1EA"/>
                </a:solidFill>
                <a:latin typeface="Constantia" pitchFamily="18" charset="0"/>
              </a:rPr>
              <a:t>O que seria não ter esquemas sobre o mundo social?</a:t>
            </a:r>
          </a:p>
          <a:p>
            <a:pPr algn="just"/>
            <a:endParaRPr lang="pt-BR" sz="2600" dirty="0" smtClean="0">
              <a:latin typeface="Constant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600" dirty="0" smtClean="0">
                <a:solidFill>
                  <a:srgbClr val="FFFFFF"/>
                </a:solidFill>
                <a:latin typeface="Constantia" pitchFamily="18" charset="0"/>
              </a:rPr>
              <a:t>É tão importante para nós ter continuidade, relacionar novas experiências com nossos esquemas passados, que os que perdem essa capacidade inventam outros, inteiramente novos</a:t>
            </a:r>
            <a:endParaRPr lang="pt-BR" sz="2600" dirty="0">
              <a:solidFill>
                <a:srgbClr val="FFFFFF"/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857232"/>
            <a:ext cx="8215370" cy="600079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600" dirty="0" smtClean="0">
                <a:solidFill>
                  <a:srgbClr val="FFFFFF"/>
                </a:solidFill>
                <a:latin typeface="Constantia" pitchFamily="18" charset="0"/>
              </a:rPr>
              <a:t>Por vezes, o que vemos pode ser relativamente inequívoco e não precisamos usar esquemas para interpretá-lo</a:t>
            </a:r>
          </a:p>
          <a:p>
            <a:pPr algn="just">
              <a:lnSpc>
                <a:spcPct val="150000"/>
              </a:lnSpc>
            </a:pPr>
            <a:r>
              <a:rPr lang="pt-BR" sz="2600" dirty="0" smtClean="0">
                <a:solidFill>
                  <a:srgbClr val="FFFFFF"/>
                </a:solidFill>
                <a:latin typeface="Constantia" pitchFamily="18" charset="0"/>
              </a:rPr>
              <a:t>Enquanto acreditamos que os esquemas são corretos, é perfeitamente razoável usá-los para resolver ambigüidades</a:t>
            </a:r>
          </a:p>
          <a:p>
            <a:pPr algn="just">
              <a:lnSpc>
                <a:spcPct val="150000"/>
              </a:lnSpc>
            </a:pPr>
            <a:r>
              <a:rPr lang="pt-BR" sz="2600" dirty="0" smtClean="0">
                <a:solidFill>
                  <a:srgbClr val="FFFFFF"/>
                </a:solidFill>
                <a:latin typeface="Constantia" pitchFamily="18" charset="0"/>
              </a:rPr>
              <a:t>Numa situação ambígua, mais usamos de nossos esquemas para preencher as lacunas</a:t>
            </a:r>
          </a:p>
          <a:p>
            <a:pPr algn="just"/>
            <a:endParaRPr lang="pt-BR" sz="2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Personalizada 8">
      <a:dk1>
        <a:srgbClr val="D6D9E0"/>
      </a:dk1>
      <a:lt1>
        <a:srgbClr val="434A59"/>
      </a:lt1>
      <a:dk2>
        <a:srgbClr val="D6D9E0"/>
      </a:dk2>
      <a:lt2>
        <a:srgbClr val="434A59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741</TotalTime>
  <Words>1494</Words>
  <Application>Microsoft Office PowerPoint</Application>
  <PresentationFormat>Apresentação na tela (4:3)</PresentationFormat>
  <Paragraphs>137</Paragraphs>
  <Slides>41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2" baseType="lpstr">
      <vt:lpstr>Urbano</vt:lpstr>
      <vt:lpstr>Cognição Social:  Como Pensamos Sobre o Mundo</vt:lpstr>
      <vt:lpstr>Cognição Social</vt:lpstr>
      <vt:lpstr>O Homem como  Teórico do Dia-a-Dia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Determinantes Culturais  dos Esquemas</vt:lpstr>
      <vt:lpstr>Apresentação do PowerPoint</vt:lpstr>
      <vt:lpstr>Os Esquemas podem  Distorcer o que Vemos e Lembramos</vt:lpstr>
      <vt:lpstr>Apresentação do PowerPoint</vt:lpstr>
      <vt:lpstr>Apresentação do PowerPoint</vt:lpstr>
      <vt:lpstr>Efeito de Prioridade</vt:lpstr>
      <vt:lpstr>Os Esquemas Podem Persistir</vt:lpstr>
      <vt:lpstr>Apresentação do PowerPoint</vt:lpstr>
      <vt:lpstr>Apresentação do PowerPoint</vt:lpstr>
      <vt:lpstr>Tornando Realidade Nossos Esquemas:  A Profecia Auto-Realizadora</vt:lpstr>
      <vt:lpstr>Apresentação do PowerPoint</vt:lpstr>
      <vt:lpstr>Estratégias e Atalhos Mentais</vt:lpstr>
      <vt:lpstr>Heurísticas nos Julgamentos e Decisões</vt:lpstr>
      <vt:lpstr>Heurística de Juízo</vt:lpstr>
      <vt:lpstr>Heurística da Disponibilidade</vt:lpstr>
      <vt:lpstr>Apresentação do PowerPoint</vt:lpstr>
      <vt:lpstr>Heurística da Representatividade</vt:lpstr>
      <vt:lpstr>Heurística da Ancoragem  e do Ajustamento</vt:lpstr>
      <vt:lpstr>Desfazer Mentalmente o Passado:             O Raciocínio Antifactual</vt:lpstr>
      <vt:lpstr>Apresentação do PowerPoint</vt:lpstr>
      <vt:lpstr>O Pensador Social Flexível</vt:lpstr>
      <vt:lpstr>Apresentação do PowerPoint</vt:lpstr>
      <vt:lpstr>O Pensador Social Motivado</vt:lpstr>
      <vt:lpstr>Pensamento Automático X Pensamento Controlado</vt:lpstr>
      <vt:lpstr>Crença Automática, Descrença Controlada</vt:lpstr>
      <vt:lpstr>Processamento Irônico e  Supressão de Pensamento</vt:lpstr>
      <vt:lpstr>Um Retrato do Juízo Social</vt:lpstr>
      <vt:lpstr>Apresentação do PowerPoint</vt:lpstr>
      <vt:lpstr>Apresentação do PowerPoint</vt:lpstr>
      <vt:lpstr>Ensinando Habilidades de Raciocínio</vt:lpstr>
      <vt:lpstr>Apresentação do PowerPoint</vt:lpstr>
      <vt:lpstr>Obrigada!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Cognição Social: Como Pensamos Sobre o Mundo</dc:title>
  <dc:creator>Casa</dc:creator>
  <cp:lastModifiedBy>Adriana</cp:lastModifiedBy>
  <cp:revision>49</cp:revision>
  <dcterms:created xsi:type="dcterms:W3CDTF">2010-05-04T00:52:54Z</dcterms:created>
  <dcterms:modified xsi:type="dcterms:W3CDTF">2011-02-10T22:07:36Z</dcterms:modified>
</cp:coreProperties>
</file>